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comments/modernComment_13C_460FE461.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46" r:id="rId1"/>
  </p:sldMasterIdLst>
  <p:sldIdLst>
    <p:sldId id="306" r:id="rId2"/>
    <p:sldId id="308" r:id="rId3"/>
    <p:sldId id="309" r:id="rId4"/>
    <p:sldId id="334" r:id="rId5"/>
    <p:sldId id="310" r:id="rId6"/>
    <p:sldId id="311" r:id="rId7"/>
    <p:sldId id="312" r:id="rId8"/>
    <p:sldId id="315" r:id="rId9"/>
    <p:sldId id="332" r:id="rId10"/>
    <p:sldId id="333" r:id="rId11"/>
    <p:sldId id="316" r:id="rId12"/>
    <p:sldId id="317" r:id="rId13"/>
    <p:sldId id="318" r:id="rId14"/>
    <p:sldId id="319" r:id="rId15"/>
    <p:sldId id="320" r:id="rId16"/>
    <p:sldId id="321" r:id="rId17"/>
    <p:sldId id="322" r:id="rId18"/>
    <p:sldId id="323" r:id="rId19"/>
    <p:sldId id="335" r:id="rId20"/>
    <p:sldId id="324" r:id="rId21"/>
    <p:sldId id="336" r:id="rId22"/>
    <p:sldId id="325" r:id="rId23"/>
    <p:sldId id="326" r:id="rId24"/>
    <p:sldId id="337" r:id="rId25"/>
    <p:sldId id="338" r:id="rId26"/>
    <p:sldId id="327" r:id="rId27"/>
    <p:sldId id="328" r:id="rId28"/>
    <p:sldId id="329" r:id="rId29"/>
    <p:sldId id="342" r:id="rId30"/>
    <p:sldId id="340" r:id="rId31"/>
    <p:sldId id="339" r:id="rId32"/>
    <p:sldId id="343" r:id="rId33"/>
    <p:sldId id="273" r:id="rId3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6EC23F-8BB7-AED3-A8F3-0D938624AA79}" name="Kalina Markovic Ilic" initials="KM" userId="15d3426a45c6398f"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Diana Kovacevic" initials="DK" lastIdx="1" clrIdx="0">
    <p:extLst>
      <p:ext uri="{19B8F6BF-5375-455C-9EA6-DF929625EA0E}">
        <p15:presenceInfo xmlns:p15="http://schemas.microsoft.com/office/powerpoint/2012/main" userId="S-1-5-21-3530176030-4113171763-13993460-334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2CFF0A-5666-42B8-928A-A71C93B055B6}" v="3" dt="2024-09-18T22:40:27.608"/>
    <p1510:client id="{79E9E5E3-0160-4367-90CA-CD0AAEC90FCA}" v="66" dt="2024-09-18T22:16:08.1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2" autoAdjust="0"/>
    <p:restoredTop sz="94660"/>
  </p:normalViewPr>
  <p:slideViewPr>
    <p:cSldViewPr>
      <p:cViewPr varScale="1">
        <p:scale>
          <a:sx n="105" d="100"/>
          <a:sy n="105" d="100"/>
        </p:scale>
        <p:origin x="1818"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5/10/relationships/revisionInfo" Target="revisionInfo.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comments/modernComment_13C_460FE461.xml><?xml version="1.0" encoding="utf-8"?>
<p188:cmLst xmlns:a="http://schemas.openxmlformats.org/drawingml/2006/main" xmlns:r="http://schemas.openxmlformats.org/officeDocument/2006/relationships" xmlns:p188="http://schemas.microsoft.com/office/powerpoint/2018/8/main">
  <p188:cm id="{84B531A2-681A-4B77-BCEC-6937940FD584}" authorId="{6A6EC23F-8BB7-AED3-A8F3-0D938624AA79}" created="2024-09-18T12:56:33.646">
    <ac:txMkLst xmlns:ac="http://schemas.microsoft.com/office/drawing/2013/main/command">
      <pc:docMk xmlns:pc="http://schemas.microsoft.com/office/powerpoint/2013/main/command"/>
      <pc:sldMk xmlns:pc="http://schemas.microsoft.com/office/powerpoint/2013/main/command" cId="1175446625" sldId="316"/>
      <ac:spMk id="3" creationId="{00000000-0000-0000-0000-000000000000}"/>
      <ac:txMk cp="0" len="39">
        <ac:context len="40" hash="285305707"/>
      </ac:txMk>
    </ac:txMkLst>
    <p188:pos x="6726259" y="414527"/>
    <p188:txBody>
      <a:bodyPr/>
      <a:lstStyle/>
      <a:p>
        <a:r>
          <a:rPr lang="en-GB"/>
          <a:t>Ubacite link za Excel dokument pa im otvorite umesto ove slike....</a:t>
        </a:r>
      </a:p>
    </p188:txBody>
  </p188:cm>
</p188: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5" name="Group 24"/>
          <p:cNvGrpSpPr/>
          <p:nvPr/>
        </p:nvGrpSpPr>
        <p:grpSpPr>
          <a:xfrm>
            <a:off x="203200" y="0"/>
            <a:ext cx="3778250" cy="6858001"/>
            <a:chOff x="203200" y="0"/>
            <a:chExt cx="3778250" cy="6858001"/>
          </a:xfrm>
        </p:grpSpPr>
        <p:sp>
          <p:nvSpPr>
            <p:cNvPr id="14" name="Freeform 6"/>
            <p:cNvSpPr/>
            <p:nvPr/>
          </p:nvSpPr>
          <p:spPr bwMode="auto">
            <a:xfrm>
              <a:off x="641350" y="0"/>
              <a:ext cx="1365250" cy="3971925"/>
            </a:xfrm>
            <a:custGeom>
              <a:avLst/>
              <a:gdLst/>
              <a:ahLst/>
              <a:cxnLst/>
              <a:rect l="0" t="0" r="r" b="b"/>
              <a:pathLst>
                <a:path w="860" h="2502">
                  <a:moveTo>
                    <a:pt x="0" y="2445"/>
                  </a:moveTo>
                  <a:lnTo>
                    <a:pt x="228" y="2502"/>
                  </a:lnTo>
                  <a:lnTo>
                    <a:pt x="860" y="0"/>
                  </a:lnTo>
                  <a:lnTo>
                    <a:pt x="620" y="0"/>
                  </a:lnTo>
                  <a:lnTo>
                    <a:pt x="0" y="2445"/>
                  </a:lnTo>
                  <a:close/>
                </a:path>
              </a:pathLst>
            </a:custGeom>
            <a:solidFill>
              <a:schemeClr val="accent1"/>
            </a:solidFill>
            <a:ln>
              <a:noFill/>
            </a:ln>
          </p:spPr>
        </p:sp>
        <p:sp>
          <p:nvSpPr>
            <p:cNvPr id="15" name="Freeform 7"/>
            <p:cNvSpPr/>
            <p:nvPr/>
          </p:nvSpPr>
          <p:spPr bwMode="auto">
            <a:xfrm>
              <a:off x="203200" y="0"/>
              <a:ext cx="1336675" cy="3862388"/>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16" name="Freeform 8"/>
            <p:cNvSpPr/>
            <p:nvPr/>
          </p:nvSpPr>
          <p:spPr bwMode="auto">
            <a:xfrm>
              <a:off x="207963" y="3776663"/>
              <a:ext cx="1936750" cy="3081338"/>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20" name="Freeform 9"/>
            <p:cNvSpPr/>
            <p:nvPr/>
          </p:nvSpPr>
          <p:spPr bwMode="auto">
            <a:xfrm>
              <a:off x="646113" y="3886200"/>
              <a:ext cx="2373313"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21" name="Freeform 10"/>
            <p:cNvSpPr/>
            <p:nvPr/>
          </p:nvSpPr>
          <p:spPr bwMode="auto">
            <a:xfrm>
              <a:off x="641350" y="3881438"/>
              <a:ext cx="3340100" cy="2976563"/>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22" name="Freeform 11"/>
            <p:cNvSpPr/>
            <p:nvPr/>
          </p:nvSpPr>
          <p:spPr bwMode="auto">
            <a:xfrm>
              <a:off x="203200" y="3771900"/>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1739673" y="914401"/>
            <a:ext cx="6947127" cy="3488266"/>
          </a:xfrm>
        </p:spPr>
        <p:txBody>
          <a:bodyPr anchor="b">
            <a:normAutofit/>
          </a:bodyPr>
          <a:lstStyle>
            <a:lvl1pPr algn="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924238" y="4402666"/>
            <a:ext cx="5762563" cy="1364531"/>
          </a:xfrm>
        </p:spPr>
        <p:txBody>
          <a:bodyPr anchor="t">
            <a:normAutofit/>
          </a:bodyPr>
          <a:lstStyle>
            <a:lvl1pPr marL="0" indent="0" algn="r">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325773" y="6117336"/>
            <a:ext cx="857473" cy="365125"/>
          </a:xfrm>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a:xfrm>
            <a:off x="3623733" y="6117336"/>
            <a:ext cx="3609438" cy="365125"/>
          </a:xfrm>
        </p:spPr>
        <p:txBody>
          <a:bodyPr/>
          <a:lstStyle/>
          <a:p>
            <a:endParaRPr lang="en-US">
              <a:solidFill>
                <a:srgbClr val="564B3C"/>
              </a:solidFill>
            </a:endParaRPr>
          </a:p>
        </p:txBody>
      </p:sp>
      <p:sp>
        <p:nvSpPr>
          <p:cNvPr id="6" name="Slide Number Placeholder 5"/>
          <p:cNvSpPr>
            <a:spLocks noGrp="1"/>
          </p:cNvSpPr>
          <p:nvPr>
            <p:ph type="sldNum" sz="quarter" idx="12"/>
          </p:nvPr>
        </p:nvSpPr>
        <p:spPr>
          <a:xfrm>
            <a:off x="8275320" y="6117336"/>
            <a:ext cx="411480" cy="365125"/>
          </a:xfrm>
        </p:spPr>
        <p:txBody>
          <a:bodyPr/>
          <a:lstStyle/>
          <a:p>
            <a:fld id="{B6F15528-21DE-4FAA-801E-634DDDAF4B2B}" type="slidenum">
              <a:rPr lang="en-US" smtClean="0">
                <a:solidFill>
                  <a:srgbClr val="93A299">
                    <a:lumMod val="50000"/>
                  </a:srgbClr>
                </a:solidFill>
              </a:rPr>
              <a:pPr/>
              <a:t>‹#›</a:t>
            </a:fld>
            <a:endParaRPr lang="en-US">
              <a:solidFill>
                <a:srgbClr val="93A299">
                  <a:lumMod val="50000"/>
                </a:srgbClr>
              </a:solidFill>
            </a:endParaRPr>
          </a:p>
        </p:txBody>
      </p:sp>
      <p:sp>
        <p:nvSpPr>
          <p:cNvPr id="23" name="Freeform 12"/>
          <p:cNvSpPr/>
          <p:nvPr/>
        </p:nvSpPr>
        <p:spPr bwMode="auto">
          <a:xfrm>
            <a:off x="203200" y="3771900"/>
            <a:ext cx="361950" cy="90488"/>
          </a:xfrm>
          <a:custGeom>
            <a:avLst/>
            <a:gdLst/>
            <a:ahLst/>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13"/>
          <p:cNvSpPr/>
          <p:nvPr/>
        </p:nvSpPr>
        <p:spPr bwMode="auto">
          <a:xfrm>
            <a:off x="560388" y="3867150"/>
            <a:ext cx="61913" cy="80963"/>
          </a:xfrm>
          <a:custGeom>
            <a:avLst/>
            <a:gdLst/>
            <a:ahLst/>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a14="http://schemas.microsoft.com/office/drawing/2010/main" w="9525">
                <a:solidFill>
                  <a:srgbClr val="000000"/>
                </a:solidFill>
                <a:round/>
                <a:headEnd/>
                <a:tailEnd/>
              </a14:hiddenLine>
            </a:ext>
          </a:extLst>
        </p:spPr>
      </p:sp>
    </p:spTree>
    <p:extLst>
      <p:ext uri="{BB962C8B-B14F-4D97-AF65-F5344CB8AC3E}">
        <p14:creationId xmlns:p14="http://schemas.microsoft.com/office/powerpoint/2010/main" val="8564051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3" y="4732865"/>
            <a:ext cx="751599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789975" y="932112"/>
            <a:ext cx="6171065"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13523" y="5299603"/>
            <a:ext cx="751599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6" name="Footer Placeholder 5"/>
          <p:cNvSpPr>
            <a:spLocks noGrp="1"/>
          </p:cNvSpPr>
          <p:nvPr>
            <p:ph type="ftr" sz="quarter" idx="11"/>
          </p:nvPr>
        </p:nvSpPr>
        <p:spPr/>
        <p:txBody>
          <a:bodyPr/>
          <a:lstStyle/>
          <a:p>
            <a:endParaRPr lang="en-US">
              <a:solidFill>
                <a:srgbClr val="564B3C"/>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2021590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685800"/>
            <a:ext cx="751599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4" y="4343400"/>
            <a:ext cx="7515992"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p:txBody>
          <a:bodyPr/>
          <a:lstStyle/>
          <a:p>
            <a:endParaRPr lang="en-US">
              <a:solidFill>
                <a:srgbClr val="564B3C"/>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41325632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598235" y="3428999"/>
            <a:ext cx="6631128"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113523" y="4343400"/>
            <a:ext cx="751599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p:txBody>
          <a:bodyPr/>
          <a:lstStyle/>
          <a:p>
            <a:endParaRPr lang="en-US">
              <a:solidFill>
                <a:srgbClr val="564B3C"/>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24691608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13525" y="3308581"/>
            <a:ext cx="751598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4" y="4777381"/>
            <a:ext cx="751599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p:txBody>
          <a:bodyPr/>
          <a:lstStyle/>
          <a:p>
            <a:endParaRPr lang="en-US">
              <a:solidFill>
                <a:srgbClr val="564B3C"/>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8174885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13525" y="3886200"/>
            <a:ext cx="751599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113524" y="4775200"/>
            <a:ext cx="751599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p:txBody>
          <a:bodyPr/>
          <a:lstStyle/>
          <a:p>
            <a:endParaRPr lang="en-US">
              <a:solidFill>
                <a:srgbClr val="564B3C"/>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11003304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13525" y="685801"/>
            <a:ext cx="7515991"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13524" y="3505200"/>
            <a:ext cx="7515992"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113524" y="4343400"/>
            <a:ext cx="7515992"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p:txBody>
          <a:bodyPr/>
          <a:lstStyle/>
          <a:p>
            <a:endParaRPr lang="en-US">
              <a:solidFill>
                <a:srgbClr val="564B3C"/>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12398757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p:txBody>
          <a:bodyPr/>
          <a:lstStyle/>
          <a:p>
            <a:endParaRPr lang="en-US">
              <a:solidFill>
                <a:srgbClr val="564B3C"/>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34775291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1393" y="685800"/>
            <a:ext cx="1328123"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13524" y="685800"/>
            <a:ext cx="6016373" cy="51054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p:txBody>
          <a:bodyPr/>
          <a:lstStyle/>
          <a:p>
            <a:endParaRPr lang="en-US">
              <a:solidFill>
                <a:srgbClr val="564B3C"/>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3216483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457201"/>
            <a:ext cx="7704667" cy="1981200"/>
          </a:xfrm>
        </p:spPr>
        <p:txBody>
          <a:bodyPr/>
          <a:lstStyle/>
          <a:p>
            <a:r>
              <a:rPr lang="en-US"/>
              <a:t>Click to edit Master title style</a:t>
            </a:r>
            <a:endParaRPr lang="en-US" dirty="0"/>
          </a:p>
        </p:txBody>
      </p:sp>
      <p:sp>
        <p:nvSpPr>
          <p:cNvPr id="3" name="Content Placeholder 2"/>
          <p:cNvSpPr>
            <a:spLocks noGrp="1"/>
          </p:cNvSpPr>
          <p:nvPr>
            <p:ph idx="1"/>
          </p:nvPr>
        </p:nvSpPr>
        <p:spPr>
          <a:xfrm>
            <a:off x="982133" y="2667000"/>
            <a:ext cx="7704667" cy="333281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344329" y="6108173"/>
            <a:ext cx="857473" cy="365125"/>
          </a:xfrm>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a:xfrm>
            <a:off x="1972647" y="6108173"/>
            <a:ext cx="5314517" cy="365125"/>
          </a:xfrm>
        </p:spPr>
        <p:txBody>
          <a:bodyPr/>
          <a:lstStyle/>
          <a:p>
            <a:endParaRPr lang="en-US">
              <a:solidFill>
                <a:srgbClr val="564B3C"/>
              </a:solidFill>
            </a:endParaRPr>
          </a:p>
        </p:txBody>
      </p:sp>
      <p:sp>
        <p:nvSpPr>
          <p:cNvPr id="6" name="Slide Number Placeholder 5"/>
          <p:cNvSpPr>
            <a:spLocks noGrp="1"/>
          </p:cNvSpPr>
          <p:nvPr>
            <p:ph type="sldNum" sz="quarter" idx="12"/>
          </p:nvPr>
        </p:nvSpPr>
        <p:spPr>
          <a:xfrm>
            <a:off x="8258967" y="6108173"/>
            <a:ext cx="427833" cy="365125"/>
          </a:xfrm>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4089278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86995" y="2666998"/>
            <a:ext cx="6699805" cy="2360071"/>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986998" y="5027070"/>
            <a:ext cx="6699802"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p:txBody>
          <a:bodyPr/>
          <a:lstStyle/>
          <a:p>
            <a:endParaRPr lang="en-US">
              <a:solidFill>
                <a:srgbClr val="564B3C"/>
              </a:solidFill>
            </a:endParaRPr>
          </a:p>
        </p:txBody>
      </p:sp>
      <p:sp>
        <p:nvSpPr>
          <p:cNvPr id="6" name="Slide Number Placeholder 5"/>
          <p:cNvSpPr>
            <a:spLocks noGrp="1"/>
          </p:cNvSpPr>
          <p:nvPr>
            <p:ph type="sldNum" sz="quarter" idx="12"/>
          </p:nvPr>
        </p:nvSpPr>
        <p:spPr>
          <a:xfrm>
            <a:off x="8273317" y="6116070"/>
            <a:ext cx="413483" cy="365125"/>
          </a:xfrm>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18704535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685801"/>
            <a:ext cx="7704667"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82133" y="2667000"/>
            <a:ext cx="3739896" cy="33686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946904" y="2667000"/>
            <a:ext cx="3739896" cy="334682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6" name="Footer Placeholder 5"/>
          <p:cNvSpPr>
            <a:spLocks noGrp="1"/>
          </p:cNvSpPr>
          <p:nvPr>
            <p:ph type="ftr" sz="quarter" idx="11"/>
          </p:nvPr>
        </p:nvSpPr>
        <p:spPr/>
        <p:txBody>
          <a:bodyPr/>
          <a:lstStyle/>
          <a:p>
            <a:endParaRPr lang="en-US">
              <a:solidFill>
                <a:srgbClr val="564B3C"/>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1028387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329481" y="2658533"/>
            <a:ext cx="3456291"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13523"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61710" y="2667000"/>
            <a:ext cx="3467806"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957266"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8" name="Footer Placeholder 7"/>
          <p:cNvSpPr>
            <a:spLocks noGrp="1"/>
          </p:cNvSpPr>
          <p:nvPr>
            <p:ph type="ftr" sz="quarter" idx="11"/>
          </p:nvPr>
        </p:nvSpPr>
        <p:spPr/>
        <p:txBody>
          <a:bodyPr/>
          <a:lstStyle/>
          <a:p>
            <a:endParaRPr lang="en-US">
              <a:solidFill>
                <a:srgbClr val="564B3C"/>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1370790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4" name="Footer Placeholder 3"/>
          <p:cNvSpPr>
            <a:spLocks noGrp="1"/>
          </p:cNvSpPr>
          <p:nvPr>
            <p:ph type="ftr" sz="quarter" idx="11"/>
          </p:nvPr>
        </p:nvSpPr>
        <p:spPr/>
        <p:txBody>
          <a:bodyPr/>
          <a:lstStyle/>
          <a:p>
            <a:endParaRPr lang="en-US">
              <a:solidFill>
                <a:srgbClr val="564B3C"/>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3805373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3" name="Footer Placeholder 2"/>
          <p:cNvSpPr>
            <a:spLocks noGrp="1"/>
          </p:cNvSpPr>
          <p:nvPr>
            <p:ph type="ftr" sz="quarter" idx="11"/>
          </p:nvPr>
        </p:nvSpPr>
        <p:spPr/>
        <p:txBody>
          <a:bodyPr/>
          <a:lstStyle/>
          <a:p>
            <a:endParaRPr lang="en-US">
              <a:solidFill>
                <a:srgbClr val="564B3C"/>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30361180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1600200"/>
            <a:ext cx="2662534"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3947553" y="685800"/>
            <a:ext cx="4681962"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3524" y="2971800"/>
            <a:ext cx="2662534"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6" name="Footer Placeholder 5"/>
          <p:cNvSpPr>
            <a:spLocks noGrp="1"/>
          </p:cNvSpPr>
          <p:nvPr>
            <p:ph type="ftr" sz="quarter" idx="11"/>
          </p:nvPr>
        </p:nvSpPr>
        <p:spPr/>
        <p:txBody>
          <a:bodyPr/>
          <a:lstStyle/>
          <a:p>
            <a:endParaRPr lang="en-US">
              <a:solidFill>
                <a:srgbClr val="564B3C"/>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26851899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2332" y="1752599"/>
            <a:ext cx="4070679"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5697495" y="914400"/>
            <a:ext cx="246137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12332" y="3124199"/>
            <a:ext cx="4070679"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6" name="Footer Placeholder 5"/>
          <p:cNvSpPr>
            <a:spLocks noGrp="1"/>
          </p:cNvSpPr>
          <p:nvPr>
            <p:ph type="ftr" sz="quarter" idx="11"/>
          </p:nvPr>
        </p:nvSpPr>
        <p:spPr/>
        <p:txBody>
          <a:bodyPr/>
          <a:lstStyle/>
          <a:p>
            <a:endParaRPr lang="en-US">
              <a:solidFill>
                <a:srgbClr val="564B3C"/>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2437056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4" name="Group 13"/>
          <p:cNvGrpSpPr/>
          <p:nvPr/>
        </p:nvGrpSpPr>
        <p:grpSpPr>
          <a:xfrm>
            <a:off x="0" y="0"/>
            <a:ext cx="2132013" cy="6858001"/>
            <a:chOff x="0" y="0"/>
            <a:chExt cx="2132013" cy="6858001"/>
          </a:xfrm>
        </p:grpSpPr>
        <p:sp>
          <p:nvSpPr>
            <p:cNvPr id="15" name="Freeform 6"/>
            <p:cNvSpPr/>
            <p:nvPr/>
          </p:nvSpPr>
          <p:spPr bwMode="auto">
            <a:xfrm>
              <a:off x="0" y="0"/>
              <a:ext cx="1073150" cy="5291138"/>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sp>
        <p:sp>
          <p:nvSpPr>
            <p:cNvPr id="16" name="Freeform 7"/>
            <p:cNvSpPr/>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p:cNvSpPr/>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p:cNvSpPr/>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p:cNvSpPr/>
            <p:nvPr/>
          </p:nvSpPr>
          <p:spPr bwMode="auto">
            <a:xfrm>
              <a:off x="0" y="5257800"/>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p:cNvSpPr/>
            <p:nvPr/>
          </p:nvSpPr>
          <p:spPr bwMode="auto">
            <a:xfrm>
              <a:off x="0" y="5357813"/>
              <a:ext cx="137795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982133" y="457201"/>
            <a:ext cx="7704667" cy="1981200"/>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82134" y="2667000"/>
            <a:ext cx="7704666" cy="3356995"/>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358679" y="6116070"/>
            <a:ext cx="85747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3"/>
          </p:nvPr>
        </p:nvSpPr>
        <p:spPr>
          <a:xfrm>
            <a:off x="1986997" y="6116070"/>
            <a:ext cx="531451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solidFill>
                <a:srgbClr val="564B3C"/>
              </a:solidFill>
            </a:endParaRPr>
          </a:p>
        </p:txBody>
      </p:sp>
      <p:sp>
        <p:nvSpPr>
          <p:cNvPr id="6" name="Slide Number Placeholder 5"/>
          <p:cNvSpPr>
            <a:spLocks noGrp="1"/>
          </p:cNvSpPr>
          <p:nvPr>
            <p:ph type="sldNum" sz="quarter" idx="4"/>
          </p:nvPr>
        </p:nvSpPr>
        <p:spPr>
          <a:xfrm>
            <a:off x="8273317" y="6116070"/>
            <a:ext cx="41348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330517611"/>
      </p:ext>
    </p:extLst>
  </p:cSld>
  <p:clrMap bg1="lt1" tx1="dk1" bg2="lt2" tx2="dk2" accent1="accent1" accent2="accent2" accent3="accent3" accent4="accent4" accent5="accent5" accent6="accent6" hlink="hlink" folHlink="folHlink"/>
  <p:sldLayoutIdLst>
    <p:sldLayoutId id="2147484747" r:id="rId1"/>
    <p:sldLayoutId id="2147484748" r:id="rId2"/>
    <p:sldLayoutId id="2147484749" r:id="rId3"/>
    <p:sldLayoutId id="2147484750" r:id="rId4"/>
    <p:sldLayoutId id="2147484751" r:id="rId5"/>
    <p:sldLayoutId id="2147484752" r:id="rId6"/>
    <p:sldLayoutId id="2147484753" r:id="rId7"/>
    <p:sldLayoutId id="2147484754" r:id="rId8"/>
    <p:sldLayoutId id="2147484755" r:id="rId9"/>
    <p:sldLayoutId id="2147484756" r:id="rId10"/>
    <p:sldLayoutId id="2147484757" r:id="rId11"/>
    <p:sldLayoutId id="2147484758" r:id="rId12"/>
    <p:sldLayoutId id="2147484759" r:id="rId13"/>
    <p:sldLayoutId id="2147484760" r:id="rId14"/>
    <p:sldLayoutId id="2147484761" r:id="rId15"/>
    <p:sldLayoutId id="2147484762" r:id="rId16"/>
    <p:sldLayoutId id="2147484763"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13C_460FE461.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mailto:cfpmne.kos@mif.gov.me" TargetMode="Externa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2">
                <a:tint val="94000"/>
                <a:satMod val="80000"/>
                <a:lumMod val="38000"/>
                <a:lumOff val="62000"/>
              </a:schemeClr>
            </a:gs>
            <a:gs pos="97000">
              <a:schemeClr val="bg2">
                <a:shade val="8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1219200"/>
            <a:ext cx="7543800" cy="2286000"/>
          </a:xfrm>
        </p:spPr>
        <p:txBody>
          <a:bodyPr>
            <a:normAutofit fontScale="90000"/>
          </a:bodyPr>
          <a:lstStyle/>
          <a:p>
            <a:pPr algn="ctr"/>
            <a:br>
              <a:rPr lang="sr-Latn-RS" sz="2400" b="1" dirty="0">
                <a:latin typeface="Cambria" pitchFamily="18" charset="0"/>
              </a:rPr>
            </a:br>
            <a:r>
              <a:rPr lang="en-US" sz="2200" dirty="0">
                <a:latin typeface="Cambria" panose="02040503050406030204" pitchFamily="18" charset="0"/>
                <a:ea typeface="Cambria" panose="02040503050406030204" pitchFamily="18" charset="0"/>
              </a:rPr>
              <a:t>Cross-Border Cooperation Programme </a:t>
            </a:r>
            <a:br>
              <a:rPr lang="en-US" sz="2200" dirty="0">
                <a:latin typeface="Cambria" panose="02040503050406030204" pitchFamily="18" charset="0"/>
                <a:ea typeface="Cambria" panose="02040503050406030204" pitchFamily="18" charset="0"/>
              </a:rPr>
            </a:br>
            <a:r>
              <a:rPr lang="en-US" sz="2200" dirty="0">
                <a:latin typeface="Cambria" panose="02040503050406030204" pitchFamily="18" charset="0"/>
                <a:ea typeface="Cambria" panose="02040503050406030204" pitchFamily="18" charset="0"/>
              </a:rPr>
              <a:t>Montenegro-Albania</a:t>
            </a:r>
            <a:r>
              <a:rPr lang="sr-Latn-ME" sz="2200" dirty="0">
                <a:latin typeface="Cambria" panose="02040503050406030204" pitchFamily="18" charset="0"/>
                <a:ea typeface="Cambria" panose="02040503050406030204" pitchFamily="18" charset="0"/>
              </a:rPr>
              <a:t> </a:t>
            </a:r>
            <a:r>
              <a:rPr lang="en-GB" sz="2200" dirty="0">
                <a:latin typeface="Cambria" panose="02040503050406030204" pitchFamily="18" charset="0"/>
                <a:ea typeface="Cambria" panose="02040503050406030204" pitchFamily="18" charset="0"/>
              </a:rPr>
              <a:t>20</a:t>
            </a:r>
            <a:r>
              <a:rPr lang="sr-Latn-RS" sz="2200" dirty="0">
                <a:latin typeface="Cambria" panose="02040503050406030204" pitchFamily="18" charset="0"/>
                <a:ea typeface="Cambria" panose="02040503050406030204" pitchFamily="18" charset="0"/>
              </a:rPr>
              <a:t>21</a:t>
            </a:r>
            <a:r>
              <a:rPr lang="en-GB" sz="2200" dirty="0">
                <a:latin typeface="Cambria" panose="02040503050406030204" pitchFamily="18" charset="0"/>
                <a:ea typeface="Cambria" panose="02040503050406030204" pitchFamily="18" charset="0"/>
              </a:rPr>
              <a:t>-202</a:t>
            </a:r>
            <a:r>
              <a:rPr lang="sr-Latn-RS" sz="2200" dirty="0">
                <a:latin typeface="Cambria" panose="02040503050406030204" pitchFamily="18" charset="0"/>
                <a:ea typeface="Cambria" panose="02040503050406030204" pitchFamily="18" charset="0"/>
              </a:rPr>
              <a:t>7</a:t>
            </a:r>
            <a:r>
              <a:rPr lang="en-GB" sz="2200" dirty="0">
                <a:latin typeface="Cambria" panose="02040503050406030204" pitchFamily="18" charset="0"/>
                <a:ea typeface="Cambria" panose="02040503050406030204" pitchFamily="18" charset="0"/>
              </a:rPr>
              <a:t> under the Instrument of Pre-</a:t>
            </a:r>
            <a:r>
              <a:rPr lang="en-US" sz="2200" dirty="0">
                <a:latin typeface="Cambria" panose="02040503050406030204" pitchFamily="18" charset="0"/>
                <a:ea typeface="Cambria" panose="02040503050406030204" pitchFamily="18" charset="0"/>
              </a:rPr>
              <a:t>Accession Assistance (IPA II</a:t>
            </a:r>
            <a:r>
              <a:rPr lang="sr-Latn-RS" sz="2200" dirty="0">
                <a:latin typeface="Cambria" panose="02040503050406030204" pitchFamily="18" charset="0"/>
                <a:ea typeface="Cambria" panose="02040503050406030204" pitchFamily="18" charset="0"/>
              </a:rPr>
              <a:t>I</a:t>
            </a:r>
            <a:r>
              <a:rPr lang="en-US" sz="2200" dirty="0">
                <a:latin typeface="Cambria" panose="02040503050406030204" pitchFamily="18" charset="0"/>
                <a:ea typeface="Cambria" panose="02040503050406030204" pitchFamily="18" charset="0"/>
              </a:rPr>
              <a:t>)</a:t>
            </a:r>
            <a:br>
              <a:rPr lang="sr-Latn-ME" sz="2200" dirty="0">
                <a:latin typeface="Cambria" panose="02040503050406030204" pitchFamily="18" charset="0"/>
                <a:ea typeface="Cambria" panose="02040503050406030204" pitchFamily="18" charset="0"/>
              </a:rPr>
            </a:br>
            <a:br>
              <a:rPr lang="en-US" sz="2400" b="1" dirty="0">
                <a:latin typeface="Cambria" panose="02040503050406030204" pitchFamily="18" charset="0"/>
                <a:ea typeface="Cambria" panose="02040503050406030204" pitchFamily="18" charset="0"/>
              </a:rPr>
            </a:br>
            <a:r>
              <a:rPr lang="sr-Latn-RS" sz="2400" b="1" dirty="0">
                <a:latin typeface="Cambria" panose="02040503050406030204" pitchFamily="18" charset="0"/>
                <a:ea typeface="Cambria" panose="02040503050406030204" pitchFamily="18" charset="0"/>
              </a:rPr>
              <a:t>1st </a:t>
            </a:r>
            <a:r>
              <a:rPr lang="en-US" sz="2400" b="1" dirty="0">
                <a:latin typeface="Cambria" panose="02040503050406030204" pitchFamily="18" charset="0"/>
                <a:ea typeface="Cambria" panose="02040503050406030204" pitchFamily="18" charset="0"/>
              </a:rPr>
              <a:t>Call for Proposals</a:t>
            </a:r>
            <a:br>
              <a:rPr lang="en-US" sz="2400" b="1" dirty="0">
                <a:latin typeface="Cambria" panose="02040503050406030204" pitchFamily="18" charset="0"/>
                <a:ea typeface="Cambria" panose="02040503050406030204" pitchFamily="18" charset="0"/>
              </a:rPr>
            </a:br>
            <a:br>
              <a:rPr lang="en-US" sz="2400" b="1" dirty="0">
                <a:latin typeface="Cambria" panose="02040503050406030204" pitchFamily="18" charset="0"/>
                <a:ea typeface="Cambria" panose="02040503050406030204" pitchFamily="18" charset="0"/>
              </a:rPr>
            </a:br>
            <a:r>
              <a:rPr lang="en-US" sz="2400" b="1" dirty="0">
                <a:latin typeface="Cambria" panose="02040503050406030204" pitchFamily="18" charset="0"/>
                <a:ea typeface="Cambria" panose="02040503050406030204" pitchFamily="18" charset="0"/>
              </a:rPr>
              <a:t>INFORMATION SESSION</a:t>
            </a:r>
            <a:br>
              <a:rPr lang="sr-Latn-ME" sz="2400" b="1" dirty="0">
                <a:latin typeface="Cambria" panose="02040503050406030204" pitchFamily="18" charset="0"/>
                <a:ea typeface="Cambria" panose="02040503050406030204" pitchFamily="18" charset="0"/>
              </a:rPr>
            </a:br>
            <a:br>
              <a:rPr lang="en-US" sz="2400" b="1" dirty="0">
                <a:latin typeface="Cambria" pitchFamily="18" charset="0"/>
              </a:rPr>
            </a:br>
            <a:endParaRPr lang="en-US" sz="2400" b="1" dirty="0">
              <a:latin typeface="Cambria" pitchFamily="18" charset="0"/>
            </a:endParaRPr>
          </a:p>
        </p:txBody>
      </p:sp>
      <p:sp>
        <p:nvSpPr>
          <p:cNvPr id="3" name="Content Placeholder 2"/>
          <p:cNvSpPr>
            <a:spLocks noGrp="1"/>
          </p:cNvSpPr>
          <p:nvPr>
            <p:ph idx="1"/>
          </p:nvPr>
        </p:nvSpPr>
        <p:spPr>
          <a:xfrm>
            <a:off x="914400" y="2743200"/>
            <a:ext cx="7391400" cy="4114798"/>
          </a:xfrm>
        </p:spPr>
        <p:txBody>
          <a:bodyPr>
            <a:normAutofit/>
          </a:bodyPr>
          <a:lstStyle/>
          <a:p>
            <a:pPr algn="just">
              <a:buNone/>
            </a:pPr>
            <a:endParaRPr lang="sr-Latn-ME" sz="1800" dirty="0"/>
          </a:p>
          <a:p>
            <a:pPr marL="0" marR="0" lvl="0" indent="0" algn="ctr" defTabSz="457200" rtl="0" eaLnBrk="1" fontAlgn="auto" latinLnBrk="0" hangingPunct="1">
              <a:lnSpc>
                <a:spcPct val="100000"/>
              </a:lnSpc>
              <a:spcBef>
                <a:spcPct val="20000"/>
              </a:spcBef>
              <a:spcAft>
                <a:spcPts val="600"/>
              </a:spcAft>
              <a:buClr>
                <a:srgbClr val="30ACEC">
                  <a:lumMod val="75000"/>
                </a:srgbClr>
              </a:buClr>
              <a:buSzPct val="145000"/>
              <a:buFont typeface="Arial"/>
              <a:buNone/>
              <a:tabLst/>
              <a:defRPr/>
            </a:pP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Annex B: </a:t>
            </a:r>
            <a:r>
              <a:rPr kumimoji="0" lang="sr-Latn-ME"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BUDGE</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T</a:t>
            </a:r>
            <a:endParaRPr kumimoji="0" lang="sr-Latn-ME" sz="3600" b="0" i="0" u="sng"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a:p>
            <a:pPr marL="0" marR="0" lvl="0" indent="0" algn="ctr" defTabSz="457200" rtl="0" eaLnBrk="1" fontAlgn="auto" latinLnBrk="0" hangingPunct="1">
              <a:lnSpc>
                <a:spcPct val="100000"/>
              </a:lnSpc>
              <a:spcBef>
                <a:spcPct val="20000"/>
              </a:spcBef>
              <a:spcAft>
                <a:spcPts val="600"/>
              </a:spcAft>
              <a:buClr>
                <a:srgbClr val="30ACEC">
                  <a:lumMod val="75000"/>
                </a:srgbClr>
              </a:buClr>
              <a:buSzPct val="145000"/>
              <a:buFont typeface="Arial"/>
              <a:buNone/>
              <a:tabLst/>
              <a:defRPr/>
            </a:pPr>
            <a:r>
              <a:rPr kumimoji="0" lang="sr-Latn-ME"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Directorate for Finance, Contracting and Implementation of the EU Assisstance Funds (CFCU), Ministry of Finance of Montenegr</a:t>
            </a:r>
            <a:r>
              <a:rPr kumimoji="0" lang="en-US"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o</a:t>
            </a:r>
            <a:endParaRPr lang="sr-Latn-ME" sz="2000" b="1" i="1" dirty="0">
              <a:solidFill>
                <a:prstClr val="black"/>
              </a:solidFill>
              <a:latin typeface="Cambria" pitchFamily="18" charset="0"/>
            </a:endParaRPr>
          </a:p>
          <a:p>
            <a:pPr marL="0" lvl="0" indent="0" algn="ctr">
              <a:buClr>
                <a:srgbClr val="30ACEC">
                  <a:lumMod val="75000"/>
                </a:srgbClr>
              </a:buClr>
              <a:buNone/>
            </a:pPr>
            <a:r>
              <a:rPr lang="en-US" sz="2000" b="1" i="1" dirty="0">
                <a:solidFill>
                  <a:prstClr val="black"/>
                </a:solidFill>
                <a:latin typeface="Cambria" pitchFamily="18" charset="0"/>
              </a:rPr>
              <a:t>Disclaimer: </a:t>
            </a:r>
            <a:r>
              <a:rPr lang="en-US" sz="2000" i="1" dirty="0">
                <a:solidFill>
                  <a:prstClr val="black"/>
                </a:solidFill>
                <a:latin typeface="Cambria" pitchFamily="18" charset="0"/>
              </a:rPr>
              <a:t>The presentations are provided as information only. The application package and guidelines remain the official documents.</a:t>
            </a:r>
            <a:endParaRPr lang="en-GB" sz="2000" i="1" dirty="0">
              <a:solidFill>
                <a:prstClr val="black"/>
              </a:solidFill>
              <a:latin typeface="Cambria" pitchFamily="18" charset="0"/>
            </a:endParaRPr>
          </a:p>
          <a:p>
            <a:pPr marL="0" marR="0" lvl="0" indent="0" algn="ctr" defTabSz="457200" rtl="0" eaLnBrk="1" fontAlgn="auto" latinLnBrk="0" hangingPunct="1">
              <a:lnSpc>
                <a:spcPct val="100000"/>
              </a:lnSpc>
              <a:spcBef>
                <a:spcPct val="20000"/>
              </a:spcBef>
              <a:spcAft>
                <a:spcPts val="600"/>
              </a:spcAft>
              <a:buClr>
                <a:srgbClr val="30ACEC">
                  <a:lumMod val="75000"/>
                </a:srgbClr>
              </a:buClr>
              <a:buSzPct val="145000"/>
              <a:buFont typeface="Arial"/>
              <a:buNone/>
              <a:tabLst/>
              <a:defRPr/>
            </a:pPr>
            <a:endParaRPr kumimoji="0" lang="en-US"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8" name="object 10">
            <a:extLst>
              <a:ext uri="{FF2B5EF4-FFF2-40B4-BE49-F238E27FC236}">
                <a16:creationId xmlns:a16="http://schemas.microsoft.com/office/drawing/2014/main" id="{6F6575C5-E311-A2DF-A619-5E304555912E}"/>
              </a:ext>
            </a:extLst>
          </p:cNvPr>
          <p:cNvSpPr/>
          <p:nvPr/>
        </p:nvSpPr>
        <p:spPr>
          <a:xfrm>
            <a:off x="1104900" y="331155"/>
            <a:ext cx="1219200" cy="762000"/>
          </a:xfrm>
          <a:prstGeom prst="rect">
            <a:avLst/>
          </a:prstGeom>
          <a:blipFill>
            <a:blip r:embed="rId2" cstate="print"/>
            <a:stretch>
              <a:fillRect/>
            </a:stretch>
          </a:blipFill>
        </p:spPr>
        <p:txBody>
          <a:bodyPr wrap="square" lIns="0" tIns="0" rIns="0" bIns="0" rtlCol="0"/>
          <a:lstStyle/>
          <a:p>
            <a:endParaRPr/>
          </a:p>
        </p:txBody>
      </p:sp>
      <p:sp>
        <p:nvSpPr>
          <p:cNvPr id="9" name="object 11">
            <a:extLst>
              <a:ext uri="{FF2B5EF4-FFF2-40B4-BE49-F238E27FC236}">
                <a16:creationId xmlns:a16="http://schemas.microsoft.com/office/drawing/2014/main" id="{2E30E521-E882-F1CC-A7AB-A597BAF3A27C}"/>
              </a:ext>
            </a:extLst>
          </p:cNvPr>
          <p:cNvSpPr/>
          <p:nvPr/>
        </p:nvSpPr>
        <p:spPr>
          <a:xfrm>
            <a:off x="3771900" y="256193"/>
            <a:ext cx="1600200" cy="838200"/>
          </a:xfrm>
          <a:prstGeom prst="rect">
            <a:avLst/>
          </a:prstGeom>
          <a:blipFill>
            <a:blip r:embed="rId3" cstate="print"/>
            <a:stretch>
              <a:fillRect/>
            </a:stretch>
          </a:blipFill>
        </p:spPr>
        <p:txBody>
          <a:bodyPr wrap="square" lIns="0" tIns="0" rIns="0" bIns="0" rtlCol="0"/>
          <a:lstStyle/>
          <a:p>
            <a:endParaRPr/>
          </a:p>
        </p:txBody>
      </p:sp>
      <p:pic>
        <p:nvPicPr>
          <p:cNvPr id="4" name="Picture 3">
            <a:extLst>
              <a:ext uri="{FF2B5EF4-FFF2-40B4-BE49-F238E27FC236}">
                <a16:creationId xmlns:a16="http://schemas.microsoft.com/office/drawing/2014/main" id="{AD79A050-B039-45EC-9E00-0CB53AE13856}"/>
              </a:ext>
            </a:extLst>
          </p:cNvPr>
          <p:cNvPicPr>
            <a:picLocks noChangeAspect="1"/>
          </p:cNvPicPr>
          <p:nvPr/>
        </p:nvPicPr>
        <p:blipFill>
          <a:blip r:embed="rId4"/>
          <a:stretch>
            <a:fillRect/>
          </a:stretch>
        </p:blipFill>
        <p:spPr>
          <a:xfrm>
            <a:off x="6477000" y="331155"/>
            <a:ext cx="1447800" cy="762000"/>
          </a:xfrm>
          <a:prstGeom prst="rect">
            <a:avLst/>
          </a:prstGeom>
        </p:spPr>
      </p:pic>
    </p:spTree>
    <p:extLst>
      <p:ext uri="{BB962C8B-B14F-4D97-AF65-F5344CB8AC3E}">
        <p14:creationId xmlns:p14="http://schemas.microsoft.com/office/powerpoint/2010/main" val="4591328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1219200"/>
          </a:xfrm>
        </p:spPr>
        <p:txBody>
          <a:bodyPr>
            <a:normAutofit/>
          </a:bodyPr>
          <a:lstStyle/>
          <a:p>
            <a:r>
              <a:rPr lang="en-US" sz="2400" b="1" dirty="0">
                <a:latin typeface="Cambria" pitchFamily="18" charset="0"/>
              </a:rPr>
              <a:t>First Worksheet of the Annex B - Budget</a:t>
            </a:r>
          </a:p>
        </p:txBody>
      </p:sp>
      <p:sp>
        <p:nvSpPr>
          <p:cNvPr id="2" name="Content Placeholder 1"/>
          <p:cNvSpPr>
            <a:spLocks noGrp="1"/>
          </p:cNvSpPr>
          <p:nvPr>
            <p:ph idx="1"/>
          </p:nvPr>
        </p:nvSpPr>
        <p:spPr>
          <a:xfrm>
            <a:off x="982133" y="1257300"/>
            <a:ext cx="7391400" cy="4343399"/>
          </a:xfrm>
        </p:spPr>
        <p:txBody>
          <a:bodyPr>
            <a:normAutofit/>
          </a:bodyPr>
          <a:lstStyle/>
          <a:p>
            <a:pPr lvl="0" algn="just">
              <a:spcBef>
                <a:spcPts val="0"/>
              </a:spcBef>
              <a:buClrTx/>
              <a:buSzTx/>
              <a:buFont typeface="Wingdings" panose="05000000000000000000" pitchFamily="2" charset="2"/>
              <a:buChar char="Ø"/>
            </a:pPr>
            <a:r>
              <a:rPr lang="en-GB" sz="2000" dirty="0">
                <a:solidFill>
                  <a:prstClr val="black"/>
                </a:solidFill>
                <a:latin typeface="Cambria" pitchFamily="18" charset="0"/>
              </a:rPr>
              <a:t>Six (6) main budget headings are divided in subcategories </a:t>
            </a:r>
          </a:p>
          <a:p>
            <a:pPr lvl="0" algn="just">
              <a:spcBef>
                <a:spcPts val="0"/>
              </a:spcBef>
              <a:buClrTx/>
              <a:buSzTx/>
              <a:buFont typeface="Wingdings" panose="05000000000000000000" pitchFamily="2" charset="2"/>
              <a:buChar char="Ø"/>
            </a:pPr>
            <a:r>
              <a:rPr lang="en-GB" sz="2000" dirty="0">
                <a:solidFill>
                  <a:prstClr val="black"/>
                </a:solidFill>
                <a:latin typeface="Cambria" pitchFamily="18" charset="0"/>
              </a:rPr>
              <a:t>First column explains the budget items needed in the project – rows can be added, but main headings and subcategories cannot be changed</a:t>
            </a:r>
          </a:p>
          <a:p>
            <a:pPr lvl="0" algn="just">
              <a:spcBef>
                <a:spcPts val="0"/>
              </a:spcBef>
              <a:buClrTx/>
              <a:buSzTx/>
              <a:buFont typeface="Wingdings" panose="05000000000000000000" pitchFamily="2" charset="2"/>
              <a:buChar char="Ø"/>
            </a:pPr>
            <a:r>
              <a:rPr lang="en-GB" sz="2000" dirty="0">
                <a:solidFill>
                  <a:prstClr val="black"/>
                </a:solidFill>
                <a:latin typeface="Cambria" pitchFamily="18" charset="0"/>
              </a:rPr>
              <a:t>First part of the table is for all years, the second part is for the first-year forecast (</a:t>
            </a:r>
            <a:r>
              <a:rPr lang="en-GB" sz="2000" i="1" dirty="0">
                <a:solidFill>
                  <a:prstClr val="black"/>
                </a:solidFill>
                <a:latin typeface="Cambria" pitchFamily="18" charset="0"/>
              </a:rPr>
              <a:t>which activities will be implemented in the first year that will generate costs?)</a:t>
            </a:r>
          </a:p>
          <a:p>
            <a:pPr lvl="0" algn="just">
              <a:spcBef>
                <a:spcPts val="0"/>
              </a:spcBef>
              <a:buClrTx/>
              <a:buSzTx/>
              <a:buFont typeface="Wingdings" panose="05000000000000000000" pitchFamily="2" charset="2"/>
              <a:buChar char="Ø"/>
            </a:pPr>
            <a:r>
              <a:rPr lang="en-GB" sz="2000" dirty="0">
                <a:solidFill>
                  <a:prstClr val="black"/>
                </a:solidFill>
                <a:latin typeface="Cambria" pitchFamily="18" charset="0"/>
              </a:rPr>
              <a:t>Each new item has a new number (e.g. 1.1.1 Technical, Project Manager 1.1.1.1, 1.1.1.2 Project Assistant, etc.)</a:t>
            </a:r>
          </a:p>
          <a:p>
            <a:pPr marL="0" lvl="0" indent="0" algn="just">
              <a:spcBef>
                <a:spcPts val="0"/>
              </a:spcBef>
              <a:buClrTx/>
              <a:buSzTx/>
              <a:buNone/>
            </a:pPr>
            <a:endParaRPr lang="en-GB" sz="1600" dirty="0">
              <a:solidFill>
                <a:prstClr val="black"/>
              </a:solidFill>
              <a:latin typeface="Cambria" pitchFamily="18" charset="0"/>
            </a:endParaRPr>
          </a:p>
        </p:txBody>
      </p:sp>
    </p:spTree>
    <p:extLst>
      <p:ext uri="{BB962C8B-B14F-4D97-AF65-F5344CB8AC3E}">
        <p14:creationId xmlns:p14="http://schemas.microsoft.com/office/powerpoint/2010/main" val="26932093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761999"/>
          </a:xfrm>
        </p:spPr>
        <p:txBody>
          <a:bodyPr>
            <a:normAutofit/>
          </a:bodyPr>
          <a:lstStyle/>
          <a:p>
            <a:r>
              <a:rPr lang="en-US" sz="2400" b="1" dirty="0">
                <a:latin typeface="Cambria" pitchFamily="18" charset="0"/>
              </a:rPr>
              <a:t>First Worksheet of the Annex B - Budget</a:t>
            </a:r>
          </a:p>
        </p:txBody>
      </p:sp>
      <p:pic>
        <p:nvPicPr>
          <p:cNvPr id="4" name="Content Placeholder 3"/>
          <p:cNvPicPr>
            <a:picLocks noGrp="1" noChangeAspect="1"/>
          </p:cNvPicPr>
          <p:nvPr>
            <p:ph idx="1"/>
          </p:nvPr>
        </p:nvPicPr>
        <p:blipFill>
          <a:blip r:embed="rId2"/>
          <a:stretch>
            <a:fillRect/>
          </a:stretch>
        </p:blipFill>
        <p:spPr>
          <a:xfrm>
            <a:off x="982133" y="1066800"/>
            <a:ext cx="7704667" cy="5486400"/>
          </a:xfrm>
          <a:prstGeom prst="rect">
            <a:avLst/>
          </a:prstGeom>
        </p:spPr>
      </p:pic>
    </p:spTree>
    <p:extLst>
      <p:ext uri="{BB962C8B-B14F-4D97-AF65-F5344CB8AC3E}">
        <p14:creationId xmlns:p14="http://schemas.microsoft.com/office/powerpoint/2010/main" val="1175446625"/>
      </p:ext>
    </p:extLst>
  </p:cSld>
  <p:clrMapOvr>
    <a:masterClrMapping/>
  </p:clrMapOvr>
  <p:extLst>
    <p:ext uri="{6950BFC3-D8DA-4A85-94F7-54DA5524770B}">
      <p188:commentRel xmlns:p188="http://schemas.microsoft.com/office/powerpoint/2018/8/main" xmlns=""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761999"/>
          </a:xfrm>
        </p:spPr>
        <p:txBody>
          <a:bodyPr>
            <a:normAutofit/>
          </a:bodyPr>
          <a:lstStyle/>
          <a:p>
            <a:r>
              <a:rPr lang="en-US" sz="2400" b="1" dirty="0">
                <a:latin typeface="Cambria" pitchFamily="18" charset="0"/>
              </a:rPr>
              <a:t>First Worksheet of the Annex B - Budget</a:t>
            </a:r>
          </a:p>
        </p:txBody>
      </p:sp>
      <p:pic>
        <p:nvPicPr>
          <p:cNvPr id="5" name="Content Placeholder 4"/>
          <p:cNvPicPr>
            <a:picLocks noGrp="1" noChangeAspect="1"/>
          </p:cNvPicPr>
          <p:nvPr>
            <p:ph idx="1"/>
          </p:nvPr>
        </p:nvPicPr>
        <p:blipFill>
          <a:blip r:embed="rId2"/>
          <a:stretch>
            <a:fillRect/>
          </a:stretch>
        </p:blipFill>
        <p:spPr>
          <a:xfrm>
            <a:off x="982134" y="1066800"/>
            <a:ext cx="7704666" cy="5486400"/>
          </a:xfrm>
          <a:prstGeom prst="rect">
            <a:avLst/>
          </a:prstGeom>
        </p:spPr>
      </p:pic>
    </p:spTree>
    <p:extLst>
      <p:ext uri="{BB962C8B-B14F-4D97-AF65-F5344CB8AC3E}">
        <p14:creationId xmlns:p14="http://schemas.microsoft.com/office/powerpoint/2010/main" val="1115882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609599"/>
          </a:xfrm>
        </p:spPr>
        <p:txBody>
          <a:bodyPr>
            <a:normAutofit/>
          </a:bodyPr>
          <a:lstStyle/>
          <a:p>
            <a:r>
              <a:rPr lang="en-US" sz="2400" b="1" dirty="0">
                <a:latin typeface="Cambria" pitchFamily="18" charset="0"/>
              </a:rPr>
              <a:t>Budget heading 1: Human resources - salaries</a:t>
            </a:r>
          </a:p>
        </p:txBody>
      </p:sp>
      <p:sp>
        <p:nvSpPr>
          <p:cNvPr id="2" name="Content Placeholder 1"/>
          <p:cNvSpPr>
            <a:spLocks noGrp="1"/>
          </p:cNvSpPr>
          <p:nvPr>
            <p:ph idx="1"/>
          </p:nvPr>
        </p:nvSpPr>
        <p:spPr>
          <a:xfrm>
            <a:off x="838200" y="771144"/>
            <a:ext cx="8077199" cy="5477256"/>
          </a:xfrm>
        </p:spPr>
        <p:txBody>
          <a:bodyPr>
            <a:normAutofit lnSpcReduction="10000"/>
          </a:bodyPr>
          <a:lstStyle/>
          <a:p>
            <a:pPr>
              <a:buClrTx/>
              <a:buSzPct val="100000"/>
              <a:buFont typeface="Wingdings" panose="05000000000000000000" pitchFamily="2" charset="2"/>
              <a:buChar char="Ø"/>
            </a:pPr>
            <a:r>
              <a:rPr lang="en-US" sz="2000" b="1" dirty="0">
                <a:latin typeface="Cambria" panose="02040503050406030204" pitchFamily="18" charset="0"/>
                <a:ea typeface="Cambria" panose="02040503050406030204" pitchFamily="18" charset="0"/>
              </a:rPr>
              <a:t>Cost of </a:t>
            </a:r>
            <a:r>
              <a:rPr lang="en-GB" sz="2000" b="1" dirty="0">
                <a:latin typeface="Cambria" panose="02040503050406030204" pitchFamily="18" charset="0"/>
                <a:ea typeface="Cambria" panose="02040503050406030204" pitchFamily="18" charset="0"/>
              </a:rPr>
              <a:t>staff from lead applicant and co-applicant organisation </a:t>
            </a:r>
            <a:r>
              <a:rPr lang="en-US" sz="2000" dirty="0">
                <a:latin typeface="Cambria" panose="02040503050406030204" pitchFamily="18" charset="0"/>
                <a:ea typeface="Cambria" panose="02040503050406030204" pitchFamily="18" charset="0"/>
              </a:rPr>
              <a:t>assigned to the action, corresponding to </a:t>
            </a:r>
            <a:r>
              <a:rPr lang="en-US" sz="2000" b="1" dirty="0">
                <a:latin typeface="Cambria" panose="02040503050406030204" pitchFamily="18" charset="0"/>
                <a:ea typeface="Cambria" panose="02040503050406030204" pitchFamily="18" charset="0"/>
              </a:rPr>
              <a:t>actual gross salaries including social security charges and other remuneration-related costs</a:t>
            </a:r>
            <a:r>
              <a:rPr lang="en-US" sz="2000" dirty="0">
                <a:latin typeface="Cambria" panose="02040503050406030204" pitchFamily="18" charset="0"/>
                <a:ea typeface="Cambria" panose="02040503050406030204" pitchFamily="18" charset="0"/>
              </a:rPr>
              <a:t> (excluding  bonuses) </a:t>
            </a:r>
          </a:p>
          <a:p>
            <a:pPr>
              <a:buClrTx/>
              <a:buSzPct val="100000"/>
              <a:buFont typeface="Wingdings" panose="05000000000000000000" pitchFamily="2" charset="2"/>
              <a:buChar char="Ø"/>
            </a:pPr>
            <a:r>
              <a:rPr lang="en-US" sz="2000" b="1" dirty="0">
                <a:latin typeface="Cambria" panose="02040503050406030204" pitchFamily="18" charset="0"/>
                <a:ea typeface="Cambria" panose="02040503050406030204" pitchFamily="18" charset="0"/>
              </a:rPr>
              <a:t>Salaries and costs shall not exceed those normally borne </a:t>
            </a:r>
            <a:r>
              <a:rPr lang="en-US" sz="2000" dirty="0">
                <a:latin typeface="Cambria" panose="02040503050406030204" pitchFamily="18" charset="0"/>
                <a:ea typeface="Cambria" panose="02040503050406030204" pitchFamily="18" charset="0"/>
              </a:rPr>
              <a:t>by the beneficiary(</a:t>
            </a:r>
            <a:r>
              <a:rPr lang="en-US" sz="2000" dirty="0" err="1">
                <a:latin typeface="Cambria" panose="02040503050406030204" pitchFamily="18" charset="0"/>
                <a:ea typeface="Cambria" panose="02040503050406030204" pitchFamily="18" charset="0"/>
              </a:rPr>
              <a:t>ies</a:t>
            </a:r>
            <a:r>
              <a:rPr lang="en-US" sz="2000" dirty="0">
                <a:latin typeface="Cambria" panose="02040503050406030204" pitchFamily="18" charset="0"/>
                <a:ea typeface="Cambria" panose="02040503050406030204" pitchFamily="18" charset="0"/>
              </a:rPr>
              <a:t>)</a:t>
            </a:r>
            <a:endParaRPr lang="en-GB" sz="2000" dirty="0">
              <a:latin typeface="Cambria" panose="02040503050406030204" pitchFamily="18" charset="0"/>
              <a:ea typeface="Cambria" panose="02040503050406030204" pitchFamily="18" charset="0"/>
            </a:endParaRPr>
          </a:p>
          <a:p>
            <a:pPr>
              <a:buClrTx/>
              <a:buSzPct val="100000"/>
              <a:buFont typeface="Wingdings" panose="05000000000000000000" pitchFamily="2" charset="2"/>
              <a:buChar char="Ø"/>
            </a:pPr>
            <a:r>
              <a:rPr lang="en-US" sz="2000" dirty="0">
                <a:latin typeface="Cambria" panose="02040503050406030204" pitchFamily="18" charset="0"/>
                <a:ea typeface="Cambria" panose="02040503050406030204" pitchFamily="18" charset="0"/>
              </a:rPr>
              <a:t>If staff are not working full time on the action, the </a:t>
            </a:r>
            <a:r>
              <a:rPr lang="en-US" sz="2000" b="1" dirty="0">
                <a:latin typeface="Cambria" panose="02040503050406030204" pitchFamily="18" charset="0"/>
                <a:ea typeface="Cambria" panose="02040503050406030204" pitchFamily="18" charset="0"/>
              </a:rPr>
              <a:t>percentage of their engagement</a:t>
            </a:r>
            <a:r>
              <a:rPr lang="en-US" sz="2000" dirty="0">
                <a:latin typeface="Cambria" panose="02040503050406030204" pitchFamily="18" charset="0"/>
                <a:ea typeface="Cambria" panose="02040503050406030204" pitchFamily="18" charset="0"/>
              </a:rPr>
              <a:t> </a:t>
            </a:r>
            <a:r>
              <a:rPr lang="en-US" sz="2000" b="1" dirty="0">
                <a:latin typeface="Cambria" panose="02040503050406030204" pitchFamily="18" charset="0"/>
                <a:ea typeface="Cambria" panose="02040503050406030204" pitchFamily="18" charset="0"/>
              </a:rPr>
              <a:t>should be indicated </a:t>
            </a:r>
            <a:r>
              <a:rPr lang="en-US" sz="2000" dirty="0">
                <a:latin typeface="Cambria" panose="02040503050406030204" pitchFamily="18" charset="0"/>
                <a:ea typeface="Cambria" panose="02040503050406030204" pitchFamily="18" charset="0"/>
              </a:rPr>
              <a:t>alongside the description of the item. </a:t>
            </a:r>
            <a:endParaRPr lang="en-GB" sz="2000" dirty="0">
              <a:latin typeface="Cambria" panose="02040503050406030204" pitchFamily="18" charset="0"/>
              <a:ea typeface="Cambria" panose="02040503050406030204" pitchFamily="18" charset="0"/>
            </a:endParaRPr>
          </a:p>
          <a:p>
            <a:pPr>
              <a:buClrTx/>
              <a:buSzPct val="100000"/>
              <a:buFont typeface="Wingdings" panose="05000000000000000000" pitchFamily="2" charset="2"/>
              <a:buChar char="Ø"/>
            </a:pPr>
            <a:r>
              <a:rPr lang="en-GB" sz="2000" dirty="0">
                <a:latin typeface="Cambria" panose="02040503050406030204" pitchFamily="18" charset="0"/>
                <a:ea typeface="Cambria" panose="02040503050406030204" pitchFamily="18" charset="0"/>
              </a:rPr>
              <a:t>For employees who are not full-time engaged on the project, percentage of engagement needs to be indicated in the budget and </a:t>
            </a:r>
            <a:r>
              <a:rPr lang="en-GB" sz="2000" b="1" dirty="0">
                <a:latin typeface="Cambria" panose="02040503050406030204" pitchFamily="18" charset="0"/>
                <a:ea typeface="Cambria" panose="02040503050406030204" pitchFamily="18" charset="0"/>
              </a:rPr>
              <a:t>applied on unit number NOT unit value.</a:t>
            </a:r>
          </a:p>
          <a:p>
            <a:pPr indent="0">
              <a:buNone/>
            </a:pPr>
            <a:r>
              <a:rPr lang="en-US" sz="2000" b="1" i="1" dirty="0">
                <a:solidFill>
                  <a:srgbClr val="FF0000"/>
                </a:solidFill>
                <a:latin typeface="Cambria" panose="02040503050406030204" pitchFamily="18" charset="0"/>
                <a:ea typeface="Cambria" panose="02040503050406030204" pitchFamily="18" charset="0"/>
              </a:rPr>
              <a:t>!</a:t>
            </a:r>
            <a:r>
              <a:rPr lang="en-US" sz="1600" b="1" i="1" dirty="0">
                <a:solidFill>
                  <a:srgbClr val="FF0000"/>
                </a:solidFill>
                <a:latin typeface="Cambria" panose="02040503050406030204" pitchFamily="18" charset="0"/>
                <a:ea typeface="Cambria" panose="02040503050406030204" pitchFamily="18" charset="0"/>
              </a:rPr>
              <a:t>Please note </a:t>
            </a:r>
            <a:r>
              <a:rPr lang="en-US" sz="1600" i="1" dirty="0">
                <a:latin typeface="Cambria" panose="02040503050406030204" pitchFamily="18" charset="0"/>
                <a:ea typeface="Cambria" panose="02040503050406030204" pitchFamily="18" charset="0"/>
              </a:rPr>
              <a:t>that contracting authority will ask for the provision of </a:t>
            </a:r>
            <a:r>
              <a:rPr lang="en-US" sz="1600" b="1" i="1" dirty="0">
                <a:latin typeface="Cambria" panose="02040503050406030204" pitchFamily="18" charset="0"/>
                <a:ea typeface="Cambria" panose="02040503050406030204" pitchFamily="18" charset="0"/>
              </a:rPr>
              <a:t>supporting documents </a:t>
            </a:r>
            <a:r>
              <a:rPr lang="en-US" sz="1600" i="1" dirty="0">
                <a:latin typeface="Cambria" panose="02040503050406030204" pitchFamily="18" charset="0"/>
                <a:ea typeface="Cambria" panose="02040503050406030204" pitchFamily="18" charset="0"/>
              </a:rPr>
              <a:t>in the budget clearing process for each position of the project team, such as payroll slips, employment contracts, bank statements, etc.</a:t>
            </a:r>
            <a:r>
              <a:rPr lang="en-US" sz="1600" b="1" dirty="0"/>
              <a:t> </a:t>
            </a:r>
          </a:p>
          <a:p>
            <a:pPr indent="0">
              <a:buNone/>
            </a:pPr>
            <a:r>
              <a:rPr lang="en-US" sz="1600" i="1" dirty="0">
                <a:solidFill>
                  <a:srgbClr val="FF0000"/>
                </a:solidFill>
                <a:latin typeface="Cambria" panose="02040503050406030204" pitchFamily="18" charset="0"/>
                <a:ea typeface="Cambria" panose="02040503050406030204" pitchFamily="18" charset="0"/>
              </a:rPr>
              <a:t>Budget Heading 1 - Human Resources is limited up to 30% of the total eligible costs of the action </a:t>
            </a:r>
            <a:endParaRPr lang="en-GB" sz="1600" i="1" dirty="0">
              <a:solidFill>
                <a:srgbClr val="FF0000"/>
              </a:solidFill>
              <a:latin typeface="Cambria" panose="02040503050406030204" pitchFamily="18" charset="0"/>
              <a:ea typeface="Cambria" panose="02040503050406030204" pitchFamily="18" charset="0"/>
            </a:endParaRPr>
          </a:p>
        </p:txBody>
      </p:sp>
      <p:pic>
        <p:nvPicPr>
          <p:cNvPr id="5" name="Picture 4">
            <a:extLst>
              <a:ext uri="{FF2B5EF4-FFF2-40B4-BE49-F238E27FC236}">
                <a16:creationId xmlns:a16="http://schemas.microsoft.com/office/drawing/2014/main" id="{F83DD562-EBB5-59AF-8F7D-55D1BA7C0E68}"/>
              </a:ext>
            </a:extLst>
          </p:cNvPr>
          <p:cNvPicPr>
            <a:picLocks noChangeAspect="1"/>
          </p:cNvPicPr>
          <p:nvPr/>
        </p:nvPicPr>
        <p:blipFill>
          <a:blip r:embed="rId2"/>
          <a:stretch>
            <a:fillRect/>
          </a:stretch>
        </p:blipFill>
        <p:spPr>
          <a:xfrm>
            <a:off x="381000" y="4876800"/>
            <a:ext cx="701767" cy="609600"/>
          </a:xfrm>
          <a:prstGeom prst="rect">
            <a:avLst/>
          </a:prstGeom>
        </p:spPr>
      </p:pic>
    </p:spTree>
    <p:extLst>
      <p:ext uri="{BB962C8B-B14F-4D97-AF65-F5344CB8AC3E}">
        <p14:creationId xmlns:p14="http://schemas.microsoft.com/office/powerpoint/2010/main" val="11535100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2" y="6096"/>
            <a:ext cx="7704667" cy="705783"/>
          </a:xfrm>
        </p:spPr>
        <p:txBody>
          <a:bodyPr>
            <a:normAutofit/>
          </a:bodyPr>
          <a:lstStyle/>
          <a:p>
            <a:r>
              <a:rPr lang="en-US" sz="2400" b="1" dirty="0">
                <a:latin typeface="Cambria" pitchFamily="18" charset="0"/>
              </a:rPr>
              <a:t>Budget heading 1: Human resources - per diems</a:t>
            </a:r>
          </a:p>
        </p:txBody>
      </p:sp>
      <p:sp>
        <p:nvSpPr>
          <p:cNvPr id="2" name="Content Placeholder 1"/>
          <p:cNvSpPr>
            <a:spLocks noGrp="1"/>
          </p:cNvSpPr>
          <p:nvPr>
            <p:ph idx="1"/>
          </p:nvPr>
        </p:nvSpPr>
        <p:spPr>
          <a:xfrm>
            <a:off x="982133" y="1134874"/>
            <a:ext cx="7704667" cy="5113526"/>
          </a:xfrm>
        </p:spPr>
        <p:txBody>
          <a:bodyPr>
            <a:noAutofit/>
          </a:bodyPr>
          <a:lstStyle/>
          <a:p>
            <a:pPr>
              <a:buClrTx/>
              <a:buSzPct val="100000"/>
              <a:buFont typeface="Wingdings" panose="05000000000000000000" pitchFamily="2" charset="2"/>
              <a:buChar char="Ø"/>
            </a:pPr>
            <a:r>
              <a:rPr lang="en-US" sz="2000" dirty="0">
                <a:latin typeface="Cambria" panose="02040503050406030204" pitchFamily="18" charset="0"/>
                <a:ea typeface="Cambria" panose="02040503050406030204" pitchFamily="18" charset="0"/>
              </a:rPr>
              <a:t>Costs for staff and other persons taking part in the action, provided they do not exceed those normally borne by the beneficiary(</a:t>
            </a:r>
            <a:r>
              <a:rPr lang="en-US" sz="2000" dirty="0" err="1">
                <a:latin typeface="Cambria" panose="02040503050406030204" pitchFamily="18" charset="0"/>
                <a:ea typeface="Cambria" panose="02040503050406030204" pitchFamily="18" charset="0"/>
              </a:rPr>
              <a:t>ies</a:t>
            </a:r>
            <a:r>
              <a:rPr lang="en-US" sz="2000" dirty="0">
                <a:latin typeface="Cambria" panose="02040503050406030204" pitchFamily="18" charset="0"/>
                <a:ea typeface="Cambria" panose="02040503050406030204" pitchFamily="18" charset="0"/>
              </a:rPr>
              <a:t>) according to its </a:t>
            </a:r>
            <a:r>
              <a:rPr lang="en-US" sz="2000" b="1" dirty="0">
                <a:latin typeface="Cambria" panose="02040503050406030204" pitchFamily="18" charset="0"/>
                <a:ea typeface="Cambria" panose="02040503050406030204" pitchFamily="18" charset="0"/>
              </a:rPr>
              <a:t>rules and national regulations </a:t>
            </a:r>
          </a:p>
          <a:p>
            <a:pPr>
              <a:buClrTx/>
              <a:buSzPct val="100000"/>
              <a:buFont typeface="Wingdings" panose="05000000000000000000" pitchFamily="2" charset="2"/>
              <a:buChar char="Ø"/>
            </a:pPr>
            <a:r>
              <a:rPr lang="en-US" sz="2000" dirty="0">
                <a:latin typeface="Cambria" panose="02040503050406030204" pitchFamily="18" charset="0"/>
                <a:ea typeface="Cambria" panose="02040503050406030204" pitchFamily="18" charset="0"/>
              </a:rPr>
              <a:t>The rates published by the European Commission should </a:t>
            </a:r>
            <a:r>
              <a:rPr lang="en-US" sz="2000" b="1" dirty="0">
                <a:latin typeface="Cambria" panose="02040503050406030204" pitchFamily="18" charset="0"/>
                <a:ea typeface="Cambria" panose="02040503050406030204" pitchFamily="18" charset="0"/>
              </a:rPr>
              <a:t>NOT be exceeded</a:t>
            </a:r>
            <a:endParaRPr lang="en-GB" sz="2000" b="1" dirty="0">
              <a:latin typeface="Cambria" panose="02040503050406030204" pitchFamily="18" charset="0"/>
              <a:ea typeface="Cambria" panose="02040503050406030204" pitchFamily="18" charset="0"/>
            </a:endParaRPr>
          </a:p>
          <a:p>
            <a:pPr>
              <a:buClrTx/>
              <a:buSzPct val="100000"/>
              <a:buFont typeface="Wingdings" panose="05000000000000000000" pitchFamily="2" charset="2"/>
              <a:buChar char="Ø"/>
            </a:pPr>
            <a:r>
              <a:rPr lang="en-GB" sz="2000" b="1" dirty="0">
                <a:latin typeface="Cambria" panose="02040503050406030204" pitchFamily="18" charset="0"/>
                <a:ea typeface="Cambria" panose="02040503050406030204" pitchFamily="18" charset="0"/>
              </a:rPr>
              <a:t>Per diem includes </a:t>
            </a:r>
            <a:r>
              <a:rPr lang="en-GB" sz="2000" dirty="0">
                <a:latin typeface="Cambria" panose="02040503050406030204" pitchFamily="18" charset="0"/>
                <a:ea typeface="Cambria" panose="02040503050406030204" pitchFamily="18" charset="0"/>
              </a:rPr>
              <a:t>overnight accommodation, meals and local transport to staff members  </a:t>
            </a:r>
          </a:p>
          <a:p>
            <a:pPr>
              <a:buClrTx/>
              <a:buSzPct val="100000"/>
              <a:buFont typeface="Wingdings" panose="05000000000000000000" pitchFamily="2" charset="2"/>
              <a:buChar char="Ø"/>
            </a:pPr>
            <a:r>
              <a:rPr lang="en-GB" sz="2000" u="sng" dirty="0">
                <a:latin typeface="Cambria" panose="02040503050406030204" pitchFamily="18" charset="0"/>
                <a:ea typeface="Cambria" panose="02040503050406030204" pitchFamily="18" charset="0"/>
              </a:rPr>
              <a:t>Daily allowance vs per diems</a:t>
            </a:r>
          </a:p>
          <a:p>
            <a:pPr>
              <a:buClrTx/>
              <a:buSzPct val="100000"/>
              <a:buFont typeface="Wingdings" panose="05000000000000000000" pitchFamily="2" charset="2"/>
              <a:buChar char="Ø"/>
            </a:pPr>
            <a:r>
              <a:rPr lang="en-US" sz="2000" b="1" dirty="0">
                <a:latin typeface="Cambria" panose="02040503050406030204" pitchFamily="18" charset="0"/>
                <a:ea typeface="Cambria" panose="02040503050406030204" pitchFamily="18" charset="0"/>
              </a:rPr>
              <a:t>Per diems should be traceable </a:t>
            </a:r>
            <a:r>
              <a:rPr lang="en-US" sz="2000" dirty="0">
                <a:latin typeface="Cambria" panose="02040503050406030204" pitchFamily="18" charset="0"/>
                <a:ea typeface="Cambria" panose="02040503050406030204" pitchFamily="18" charset="0"/>
              </a:rPr>
              <a:t>(number and names of staff, number of times the per diem was paid, per diem rates and countries concerned) and in the beneficiaries' records (accounting, payroll, human resources).</a:t>
            </a:r>
            <a:endParaRPr lang="en-GB" sz="2000" dirty="0">
              <a:latin typeface="Cambria" panose="02040503050406030204" pitchFamily="18" charset="0"/>
              <a:ea typeface="Cambria" panose="02040503050406030204" pitchFamily="18" charset="0"/>
            </a:endParaRPr>
          </a:p>
          <a:p>
            <a:pPr>
              <a:buClrTx/>
              <a:buSzPct val="100000"/>
              <a:buFont typeface="Wingdings" panose="05000000000000000000" pitchFamily="2" charset="2"/>
              <a:buChar char="Ø"/>
            </a:pPr>
            <a:r>
              <a:rPr lang="en-GB" sz="2000" dirty="0">
                <a:latin typeface="Cambria" panose="02040503050406030204" pitchFamily="18" charset="0"/>
                <a:ea typeface="Cambria" panose="02040503050406030204" pitchFamily="18" charset="0"/>
              </a:rPr>
              <a:t>The transportation in costs are planned under budget heading 2 – Travel</a:t>
            </a:r>
          </a:p>
          <a:p>
            <a:pPr>
              <a:buClrTx/>
              <a:buSzPct val="100000"/>
              <a:buFont typeface="Wingdings" panose="05000000000000000000" pitchFamily="2" charset="2"/>
              <a:buChar char="Ø"/>
            </a:pPr>
            <a:r>
              <a:rPr lang="en-GB" sz="2000" dirty="0">
                <a:latin typeface="Cambria" panose="02040503050406030204" pitchFamily="18" charset="0"/>
                <a:ea typeface="Cambria" panose="02040503050406030204" pitchFamily="18" charset="0"/>
              </a:rPr>
              <a:t>Accommodation costs may be budgeted under budget heading 5 – services (e.g. under organisation of trainings, study visits, etc.), but then excluded from the per diems</a:t>
            </a:r>
          </a:p>
        </p:txBody>
      </p:sp>
    </p:spTree>
    <p:extLst>
      <p:ext uri="{BB962C8B-B14F-4D97-AF65-F5344CB8AC3E}">
        <p14:creationId xmlns:p14="http://schemas.microsoft.com/office/powerpoint/2010/main" val="13900040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705783"/>
          </a:xfrm>
        </p:spPr>
        <p:txBody>
          <a:bodyPr>
            <a:normAutofit/>
          </a:bodyPr>
          <a:lstStyle/>
          <a:p>
            <a:r>
              <a:rPr lang="en-US" sz="2400" b="1" dirty="0">
                <a:latin typeface="Cambria" pitchFamily="18" charset="0"/>
              </a:rPr>
              <a:t>Budget heading 2: Travel</a:t>
            </a:r>
          </a:p>
        </p:txBody>
      </p:sp>
      <p:sp>
        <p:nvSpPr>
          <p:cNvPr id="2" name="Content Placeholder 1"/>
          <p:cNvSpPr>
            <a:spLocks noGrp="1"/>
          </p:cNvSpPr>
          <p:nvPr>
            <p:ph idx="1"/>
          </p:nvPr>
        </p:nvSpPr>
        <p:spPr>
          <a:xfrm>
            <a:off x="1006517" y="1066800"/>
            <a:ext cx="7704667" cy="4800600"/>
          </a:xfrm>
        </p:spPr>
        <p:txBody>
          <a:bodyPr>
            <a:normAutofit/>
          </a:bodyPr>
          <a:lstStyle/>
          <a:p>
            <a:pPr>
              <a:buClrTx/>
              <a:buSzPct val="100000"/>
              <a:buFont typeface="Wingdings" panose="05000000000000000000" pitchFamily="2" charset="2"/>
              <a:buChar char="Ø"/>
            </a:pPr>
            <a:r>
              <a:rPr lang="en-US" sz="2000" dirty="0">
                <a:latin typeface="Cambria" panose="02040503050406030204" pitchFamily="18" charset="0"/>
                <a:ea typeface="Cambria" panose="02040503050406030204" pitchFamily="18" charset="0"/>
              </a:rPr>
              <a:t>Travel costs of any person taking part in the action are eligible, including staff of the beneficiaries, associates, affiliated entities and the final beneficiary(</a:t>
            </a:r>
            <a:r>
              <a:rPr lang="en-US" sz="2000" dirty="0" err="1">
                <a:latin typeface="Cambria" panose="02040503050406030204" pitchFamily="18" charset="0"/>
                <a:ea typeface="Cambria" panose="02040503050406030204" pitchFamily="18" charset="0"/>
              </a:rPr>
              <a:t>ies</a:t>
            </a:r>
            <a:r>
              <a:rPr lang="en-US" sz="2000" dirty="0">
                <a:latin typeface="Cambria" panose="02040503050406030204" pitchFamily="18" charset="0"/>
                <a:ea typeface="Cambria" panose="02040503050406030204" pitchFamily="18" charset="0"/>
              </a:rPr>
              <a:t>): </a:t>
            </a:r>
            <a:r>
              <a:rPr lang="en-US" sz="2000" b="1" i="0" dirty="0">
                <a:solidFill>
                  <a:srgbClr val="172B4D"/>
                </a:solidFill>
                <a:effectLst/>
                <a:latin typeface="Cambria" panose="02040503050406030204" pitchFamily="18" charset="0"/>
                <a:ea typeface="Cambria" panose="02040503050406030204" pitchFamily="18" charset="0"/>
              </a:rPr>
              <a:t>i</a:t>
            </a:r>
            <a:r>
              <a:rPr lang="en-US" sz="2000" b="1" dirty="0">
                <a:latin typeface="Cambria" panose="02040503050406030204" pitchFamily="18" charset="0"/>
                <a:ea typeface="Cambria" panose="02040503050406030204" pitchFamily="18" charset="0"/>
              </a:rPr>
              <a:t>nternational travel and local transportation </a:t>
            </a:r>
            <a:r>
              <a:rPr lang="en-US" sz="2000" dirty="0">
                <a:latin typeface="Cambria" panose="02040503050406030204" pitchFamily="18" charset="0"/>
                <a:ea typeface="Cambria" panose="02040503050406030204" pitchFamily="18" charset="0"/>
              </a:rPr>
              <a:t>(cost of transport between home and work and other inner-city travel should not be claimed under this budget heading). </a:t>
            </a:r>
            <a:endParaRPr lang="en-GB" sz="2000" dirty="0">
              <a:latin typeface="Cambria" panose="02040503050406030204" pitchFamily="18" charset="0"/>
              <a:ea typeface="Cambria" panose="02040503050406030204" pitchFamily="18" charset="0"/>
            </a:endParaRPr>
          </a:p>
          <a:p>
            <a:pPr>
              <a:buClrTx/>
              <a:buSzPct val="100000"/>
              <a:buFont typeface="Wingdings" panose="05000000000000000000" pitchFamily="2" charset="2"/>
              <a:buChar char="Ø"/>
            </a:pPr>
            <a:r>
              <a:rPr lang="en-GB" sz="2000" b="1" dirty="0">
                <a:latin typeface="Cambria" panose="02040503050406030204" pitchFamily="18" charset="0"/>
                <a:ea typeface="Cambria" panose="02040503050406030204" pitchFamily="18" charset="0"/>
              </a:rPr>
              <a:t>Transport (bus, plane, train) </a:t>
            </a:r>
            <a:r>
              <a:rPr lang="en-GB" sz="2000" dirty="0">
                <a:latin typeface="Cambria" panose="02040503050406030204" pitchFamily="18" charset="0"/>
                <a:ea typeface="Cambria" panose="02040503050406030204" pitchFamily="18" charset="0"/>
              </a:rPr>
              <a:t>– per ticket. Estimated number of participants need to be indicated and justified. </a:t>
            </a:r>
            <a:r>
              <a:rPr lang="en-US" sz="2000" dirty="0">
                <a:latin typeface="Cambria" panose="02040503050406030204" pitchFamily="18" charset="0"/>
                <a:ea typeface="Cambria" panose="02040503050406030204" pitchFamily="18" charset="0"/>
              </a:rPr>
              <a:t>The use of business class tickets is not allowed (unit rates may not exceed economy class). </a:t>
            </a:r>
          </a:p>
          <a:p>
            <a:pPr>
              <a:buClrTx/>
              <a:buSzPct val="100000"/>
              <a:buFont typeface="Wingdings" panose="05000000000000000000" pitchFamily="2" charset="2"/>
              <a:buChar char="Ø"/>
            </a:pPr>
            <a:r>
              <a:rPr lang="en-GB" sz="2000" b="1" dirty="0">
                <a:latin typeface="Cambria" panose="02040503050406030204" pitchFamily="18" charset="0"/>
                <a:ea typeface="Cambria" panose="02040503050406030204" pitchFamily="18" charset="0"/>
              </a:rPr>
              <a:t>Use of vehicles </a:t>
            </a:r>
            <a:r>
              <a:rPr lang="en-GB" sz="2000" dirty="0">
                <a:latin typeface="Cambria" panose="02040503050406030204" pitchFamily="18" charset="0"/>
                <a:ea typeface="Cambria" panose="02040503050406030204" pitchFamily="18" charset="0"/>
              </a:rPr>
              <a:t>– per km/€ 0.25 (includes fuel, tolls / toll / ferry, depreciation).  The estimated number of kilometres should be indicated and justified.</a:t>
            </a:r>
          </a:p>
        </p:txBody>
      </p:sp>
    </p:spTree>
    <p:extLst>
      <p:ext uri="{BB962C8B-B14F-4D97-AF65-F5344CB8AC3E}">
        <p14:creationId xmlns:p14="http://schemas.microsoft.com/office/powerpoint/2010/main" val="25581137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761999"/>
          </a:xfrm>
        </p:spPr>
        <p:txBody>
          <a:bodyPr>
            <a:normAutofit/>
          </a:bodyPr>
          <a:lstStyle/>
          <a:p>
            <a:r>
              <a:rPr lang="en-US" sz="2400" b="1" dirty="0">
                <a:latin typeface="Cambria" pitchFamily="18" charset="0"/>
              </a:rPr>
              <a:t>Budget heading 3: Equipment and supplies</a:t>
            </a:r>
          </a:p>
        </p:txBody>
      </p:sp>
      <p:sp>
        <p:nvSpPr>
          <p:cNvPr id="2" name="Content Placeholder 1"/>
          <p:cNvSpPr>
            <a:spLocks noGrp="1"/>
          </p:cNvSpPr>
          <p:nvPr>
            <p:ph idx="1"/>
          </p:nvPr>
        </p:nvSpPr>
        <p:spPr>
          <a:xfrm>
            <a:off x="914400" y="1295400"/>
            <a:ext cx="7704667" cy="5029199"/>
          </a:xfrm>
        </p:spPr>
        <p:txBody>
          <a:bodyPr>
            <a:normAutofit/>
          </a:bodyPr>
          <a:lstStyle/>
          <a:p>
            <a:pPr>
              <a:buClrTx/>
              <a:buSzPct val="100000"/>
              <a:buFont typeface="Wingdings" panose="05000000000000000000" pitchFamily="2" charset="2"/>
              <a:buChar char="Ø"/>
            </a:pPr>
            <a:r>
              <a:rPr lang="en-GB" sz="2000" dirty="0">
                <a:latin typeface="Cambria" panose="02040503050406030204" pitchFamily="18" charset="0"/>
                <a:ea typeface="Cambria" panose="02040503050406030204" pitchFamily="18" charset="0"/>
              </a:rPr>
              <a:t>Purchase of equipment and furniture</a:t>
            </a:r>
          </a:p>
          <a:p>
            <a:pPr>
              <a:buClrTx/>
              <a:buSzPct val="100000"/>
              <a:buFont typeface="Wingdings" panose="05000000000000000000" pitchFamily="2" charset="2"/>
              <a:buChar char="Ø"/>
            </a:pPr>
            <a:r>
              <a:rPr lang="en-GB" sz="2000" dirty="0">
                <a:latin typeface="Cambria" panose="02040503050406030204" pitchFamily="18" charset="0"/>
                <a:ea typeface="Cambria" panose="02040503050406030204" pitchFamily="18" charset="0"/>
              </a:rPr>
              <a:t>Each item should be specified (ex. not furniture for the office, but a table, computer, chair, closet, shelf, etc.)</a:t>
            </a:r>
          </a:p>
          <a:p>
            <a:pPr>
              <a:buClrTx/>
              <a:buSzPct val="100000"/>
              <a:buFont typeface="Wingdings" panose="05000000000000000000" pitchFamily="2" charset="2"/>
              <a:buChar char="Ø"/>
            </a:pPr>
            <a:r>
              <a:rPr lang="en-GB" sz="2000" dirty="0">
                <a:latin typeface="Cambria" panose="02040503050406030204" pitchFamily="18" charset="0"/>
                <a:ea typeface="Cambria" panose="02040503050406030204" pitchFamily="18" charset="0"/>
              </a:rPr>
              <a:t>Unit value should be based on actual market prices</a:t>
            </a:r>
          </a:p>
          <a:p>
            <a:pPr>
              <a:buClrTx/>
              <a:buSzPct val="100000"/>
              <a:buFont typeface="Wingdings" panose="05000000000000000000" pitchFamily="2" charset="2"/>
              <a:buChar char="Ø"/>
            </a:pPr>
            <a:r>
              <a:rPr lang="en-GB" sz="2000" dirty="0">
                <a:latin typeface="Cambria" panose="02040503050406030204" pitchFamily="18" charset="0"/>
                <a:ea typeface="Cambria" panose="02040503050406030204" pitchFamily="18" charset="0"/>
              </a:rPr>
              <a:t>Procurement procedures should be done according to PRAG</a:t>
            </a:r>
          </a:p>
          <a:p>
            <a:pPr>
              <a:buClrTx/>
              <a:buSzPct val="100000"/>
              <a:buFont typeface="Wingdings" panose="05000000000000000000" pitchFamily="2" charset="2"/>
              <a:buChar char="Ø"/>
            </a:pPr>
            <a:r>
              <a:rPr lang="en-US" sz="2000" dirty="0">
                <a:latin typeface="Cambria" panose="02040503050406030204" pitchFamily="18" charset="0"/>
                <a:ea typeface="Cambria" panose="02040503050406030204" pitchFamily="18" charset="0"/>
              </a:rPr>
              <a:t>Ownership is transferred at the end of the action in line with the GC Article 7(5);</a:t>
            </a:r>
          </a:p>
          <a:p>
            <a:pPr marL="0" marR="0" lvl="0" indent="0" algn="l" defTabSz="457200" rtl="0" eaLnBrk="1" fontAlgn="auto" latinLnBrk="0" hangingPunct="1">
              <a:lnSpc>
                <a:spcPct val="100000"/>
              </a:lnSpc>
              <a:spcBef>
                <a:spcPct val="20000"/>
              </a:spcBef>
              <a:spcAft>
                <a:spcPts val="600"/>
              </a:spcAft>
              <a:buClr>
                <a:srgbClr val="30ACEC">
                  <a:lumMod val="75000"/>
                </a:srgbClr>
              </a:buClr>
              <a:buSzPct val="145000"/>
              <a:buFont typeface="Arial"/>
              <a:buNone/>
              <a:tabLst/>
              <a:defRPr/>
            </a:pPr>
            <a:endParaRPr kumimoji="0" lang="en-US" sz="2000" b="1" i="1"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endParaRPr>
          </a:p>
          <a:p>
            <a:pPr marR="0" lvl="0" indent="0" algn="l" defTabSz="457200" rtl="0" eaLnBrk="1" fontAlgn="auto" latinLnBrk="0" hangingPunct="1">
              <a:lnSpc>
                <a:spcPct val="100000"/>
              </a:lnSpc>
              <a:spcBef>
                <a:spcPct val="20000"/>
              </a:spcBef>
              <a:spcAft>
                <a:spcPts val="600"/>
              </a:spcAft>
              <a:buClr>
                <a:srgbClr val="30ACEC">
                  <a:lumMod val="75000"/>
                </a:srgbClr>
              </a:buClr>
              <a:buSzPct val="145000"/>
              <a:buFont typeface="Arial"/>
              <a:buNone/>
              <a:tabLst/>
              <a:defRPr/>
            </a:pPr>
            <a:r>
              <a:rPr kumimoji="0" lang="en-US" sz="2000" b="1" i="1"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!Please note </a:t>
            </a:r>
            <a:r>
              <a:rPr kumimoji="0" lang="en-US" sz="2000" b="0" i="1" u="none" strike="noStrike" kern="1200" cap="none" spc="0" normalizeH="0" baseline="0" noProof="0" dirty="0">
                <a:ln>
                  <a:noFill/>
                </a:ln>
                <a:effectLst/>
                <a:uLnTx/>
                <a:uFillTx/>
                <a:latin typeface="Cambria" panose="02040503050406030204" pitchFamily="18" charset="0"/>
                <a:ea typeface="Cambria" panose="02040503050406030204" pitchFamily="18" charset="0"/>
                <a:cs typeface="+mn-cs"/>
              </a:rPr>
              <a:t>that contracting authority may conduct its own market research and/or ask for the provision of </a:t>
            </a:r>
            <a:r>
              <a:rPr kumimoji="0" lang="en-US" sz="2000" b="1" i="1" u="none" strike="noStrike" kern="1200" cap="none" spc="0" normalizeH="0" baseline="0" noProof="0" dirty="0">
                <a:ln>
                  <a:noFill/>
                </a:ln>
                <a:effectLst/>
                <a:uLnTx/>
                <a:uFillTx/>
                <a:latin typeface="Cambria" panose="02040503050406030204" pitchFamily="18" charset="0"/>
                <a:ea typeface="Cambria" panose="02040503050406030204" pitchFamily="18" charset="0"/>
                <a:cs typeface="+mn-cs"/>
              </a:rPr>
              <a:t>supporting documents </a:t>
            </a:r>
            <a:r>
              <a:rPr kumimoji="0" lang="en-US" sz="2000" b="0" i="1" u="none" strike="noStrike" kern="1200" cap="none" spc="0" normalizeH="0" baseline="0" noProof="0" dirty="0">
                <a:ln>
                  <a:noFill/>
                </a:ln>
                <a:effectLst/>
                <a:uLnTx/>
                <a:uFillTx/>
                <a:latin typeface="Cambria" panose="02040503050406030204" pitchFamily="18" charset="0"/>
                <a:ea typeface="Cambria" panose="02040503050406030204" pitchFamily="18" charset="0"/>
                <a:cs typeface="+mn-cs"/>
              </a:rPr>
              <a:t>in the budget clearing process for each position such as market research, etc.</a:t>
            </a:r>
            <a:endParaRPr kumimoji="0" lang="en-GB" sz="2000" b="0" i="1" u="none" strike="noStrike" kern="1200" cap="none" spc="0" normalizeH="0" baseline="0" noProof="0" dirty="0">
              <a:ln>
                <a:noFill/>
              </a:ln>
              <a:effectLst/>
              <a:uLnTx/>
              <a:uFillTx/>
              <a:latin typeface="Cambria" panose="02040503050406030204" pitchFamily="18" charset="0"/>
              <a:ea typeface="Cambria" panose="02040503050406030204" pitchFamily="18" charset="0"/>
              <a:cs typeface="+mn-cs"/>
            </a:endParaRPr>
          </a:p>
          <a:p>
            <a:pPr>
              <a:buClrTx/>
              <a:buSzPct val="100000"/>
              <a:buFont typeface="Wingdings" panose="05000000000000000000" pitchFamily="2" charset="2"/>
              <a:buChar char="Ø"/>
            </a:pPr>
            <a:endParaRPr lang="en-GB" dirty="0">
              <a:latin typeface="Cambria" panose="02040503050406030204" pitchFamily="18" charset="0"/>
              <a:ea typeface="Cambria" panose="02040503050406030204" pitchFamily="18" charset="0"/>
            </a:endParaRPr>
          </a:p>
        </p:txBody>
      </p:sp>
      <p:pic>
        <p:nvPicPr>
          <p:cNvPr id="5" name="Picture 4">
            <a:extLst>
              <a:ext uri="{FF2B5EF4-FFF2-40B4-BE49-F238E27FC236}">
                <a16:creationId xmlns:a16="http://schemas.microsoft.com/office/drawing/2014/main" id="{C84852FD-735E-2487-1782-C665AFF7BAF8}"/>
              </a:ext>
            </a:extLst>
          </p:cNvPr>
          <p:cNvPicPr>
            <a:picLocks noChangeAspect="1"/>
          </p:cNvPicPr>
          <p:nvPr/>
        </p:nvPicPr>
        <p:blipFill>
          <a:blip r:embed="rId2"/>
          <a:stretch>
            <a:fillRect/>
          </a:stretch>
        </p:blipFill>
        <p:spPr>
          <a:xfrm>
            <a:off x="381000" y="4648200"/>
            <a:ext cx="777967" cy="609600"/>
          </a:xfrm>
          <a:prstGeom prst="rect">
            <a:avLst/>
          </a:prstGeom>
        </p:spPr>
      </p:pic>
    </p:spTree>
    <p:extLst>
      <p:ext uri="{BB962C8B-B14F-4D97-AF65-F5344CB8AC3E}">
        <p14:creationId xmlns:p14="http://schemas.microsoft.com/office/powerpoint/2010/main" val="33541306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838199"/>
          </a:xfrm>
        </p:spPr>
        <p:txBody>
          <a:bodyPr>
            <a:normAutofit/>
          </a:bodyPr>
          <a:lstStyle/>
          <a:p>
            <a:r>
              <a:rPr lang="en-US" sz="2400" b="1" dirty="0">
                <a:latin typeface="Cambria" pitchFamily="18" charset="0"/>
              </a:rPr>
              <a:t>Budget heading 4: Local office</a:t>
            </a:r>
          </a:p>
        </p:txBody>
      </p:sp>
      <p:sp>
        <p:nvSpPr>
          <p:cNvPr id="2" name="Content Placeholder 1"/>
          <p:cNvSpPr>
            <a:spLocks noGrp="1"/>
          </p:cNvSpPr>
          <p:nvPr>
            <p:ph idx="1"/>
          </p:nvPr>
        </p:nvSpPr>
        <p:spPr>
          <a:xfrm>
            <a:off x="982133" y="914400"/>
            <a:ext cx="7704667" cy="5029200"/>
          </a:xfrm>
        </p:spPr>
        <p:txBody>
          <a:bodyPr>
            <a:normAutofit/>
          </a:bodyPr>
          <a:lstStyle/>
          <a:p>
            <a:pPr>
              <a:buClrTx/>
              <a:buSzPct val="100000"/>
              <a:buFont typeface="Wingdings" panose="05000000000000000000" pitchFamily="2" charset="2"/>
              <a:buChar char="Ø"/>
            </a:pPr>
            <a:r>
              <a:rPr lang="en-US" sz="2000" dirty="0">
                <a:latin typeface="Cambria" panose="02040503050406030204" pitchFamily="18" charset="0"/>
                <a:ea typeface="Cambria" panose="02040503050406030204" pitchFamily="18" charset="0"/>
              </a:rPr>
              <a:t>Office rent costs, consumables, other services (</a:t>
            </a:r>
            <a:r>
              <a:rPr lang="en-US" sz="2000" dirty="0" err="1">
                <a:latin typeface="Cambria" panose="02040503050406030204" pitchFamily="18" charset="0"/>
                <a:ea typeface="Cambria" panose="02040503050406030204" pitchFamily="18" charset="0"/>
              </a:rPr>
              <a:t>tel</a:t>
            </a:r>
            <a:r>
              <a:rPr lang="en-US" sz="2000" dirty="0">
                <a:latin typeface="Cambria" panose="02040503050406030204" pitchFamily="18" charset="0"/>
                <a:ea typeface="Cambria" panose="02040503050406030204" pitchFamily="18" charset="0"/>
              </a:rPr>
              <a:t>/fax, electricity/heating, maintenance, IT and telecommunication services), vehicle costs (registration, insurance, maintenance…)</a:t>
            </a:r>
          </a:p>
          <a:p>
            <a:pPr>
              <a:buClrTx/>
              <a:buSzPct val="100000"/>
              <a:buFont typeface="Wingdings" panose="05000000000000000000" pitchFamily="2" charset="2"/>
              <a:buChar char="Ø"/>
            </a:pPr>
            <a:r>
              <a:rPr lang="en-US" sz="2000" dirty="0">
                <a:latin typeface="Cambria" panose="02040503050406030204" pitchFamily="18" charset="0"/>
                <a:ea typeface="Cambria" panose="02040503050406030204" pitchFamily="18" charset="0"/>
              </a:rPr>
              <a:t>Linked to the office established specifically to implement the action if there is a need for setting up a project office</a:t>
            </a:r>
          </a:p>
          <a:p>
            <a:pPr>
              <a:buClrTx/>
              <a:buSzPct val="100000"/>
              <a:buFont typeface="Wingdings" panose="05000000000000000000" pitchFamily="2" charset="2"/>
              <a:buChar char="Ø"/>
            </a:pPr>
            <a:r>
              <a:rPr lang="en-US" sz="2000" dirty="0">
                <a:latin typeface="Cambria" panose="02040503050406030204" pitchFamily="18" charset="0"/>
                <a:ea typeface="Cambria" panose="02040503050406030204" pitchFamily="18" charset="0"/>
              </a:rPr>
              <a:t>In case of the shared office premises, distribution key and present it in the budget justification, explaining how this cost allocation system has been designed</a:t>
            </a:r>
            <a:endParaRPr lang="en-GB" sz="2000" dirty="0">
              <a:latin typeface="Cambria" panose="02040503050406030204" pitchFamily="18" charset="0"/>
              <a:ea typeface="Cambria" panose="02040503050406030204" pitchFamily="18" charset="0"/>
            </a:endParaRPr>
          </a:p>
          <a:p>
            <a:pPr>
              <a:buClrTx/>
              <a:buSzPct val="100000"/>
              <a:buFont typeface="Wingdings" panose="05000000000000000000" pitchFamily="2" charset="2"/>
              <a:buChar char="Ø"/>
            </a:pPr>
            <a:r>
              <a:rPr lang="en-GB" sz="2000" dirty="0">
                <a:latin typeface="Cambria" panose="02040503050406030204" pitchFamily="18" charset="0"/>
                <a:ea typeface="Cambria" panose="02040503050406030204" pitchFamily="18" charset="0"/>
              </a:rPr>
              <a:t>Only the real costs for the existing office can be shown</a:t>
            </a:r>
          </a:p>
          <a:p>
            <a:pPr indent="0">
              <a:buNone/>
            </a:pPr>
            <a:r>
              <a:rPr lang="en-US" sz="2000" b="1" i="1" dirty="0">
                <a:solidFill>
                  <a:srgbClr val="FF0000"/>
                </a:solidFill>
                <a:latin typeface="Cambria" panose="02040503050406030204" pitchFamily="18" charset="0"/>
                <a:ea typeface="Cambria" panose="02040503050406030204" pitchFamily="18" charset="0"/>
              </a:rPr>
              <a:t>!Please note </a:t>
            </a:r>
            <a:r>
              <a:rPr lang="en-US" sz="2000" i="1" dirty="0">
                <a:latin typeface="Cambria" panose="02040503050406030204" pitchFamily="18" charset="0"/>
                <a:ea typeface="Cambria" panose="02040503050406030204" pitchFamily="18" charset="0"/>
              </a:rPr>
              <a:t>that contracting authority may ask for the provision of </a:t>
            </a:r>
            <a:r>
              <a:rPr lang="en-US" sz="2000" b="1" i="1" dirty="0">
                <a:latin typeface="Cambria" panose="02040503050406030204" pitchFamily="18" charset="0"/>
                <a:ea typeface="Cambria" panose="02040503050406030204" pitchFamily="18" charset="0"/>
              </a:rPr>
              <a:t>supporting documents </a:t>
            </a:r>
            <a:r>
              <a:rPr lang="en-US" sz="2000" i="1" dirty="0">
                <a:latin typeface="Cambria" panose="02040503050406030204" pitchFamily="18" charset="0"/>
                <a:ea typeface="Cambria" panose="02040503050406030204" pitchFamily="18" charset="0"/>
              </a:rPr>
              <a:t>in the budget clearing process for each position such as lease contract, bills, etc.</a:t>
            </a:r>
          </a:p>
          <a:p>
            <a:pPr indent="0">
              <a:buNone/>
            </a:pPr>
            <a:r>
              <a:rPr lang="en-US" sz="2000" b="1" i="1" dirty="0">
                <a:solidFill>
                  <a:srgbClr val="FF0000"/>
                </a:solidFill>
                <a:latin typeface="Cambria" panose="02040503050406030204" pitchFamily="18" charset="0"/>
                <a:ea typeface="Cambria" panose="02040503050406030204" pitchFamily="18" charset="0"/>
              </a:rPr>
              <a:t>!Please note </a:t>
            </a:r>
            <a:r>
              <a:rPr lang="en-US" sz="2000" i="1" dirty="0">
                <a:latin typeface="Cambria" panose="02040503050406030204" pitchFamily="18" charset="0"/>
                <a:ea typeface="Cambria" panose="02040503050406030204" pitchFamily="18" charset="0"/>
              </a:rPr>
              <a:t>that these costs may be covered by the indirect costs. </a:t>
            </a:r>
          </a:p>
        </p:txBody>
      </p:sp>
      <p:pic>
        <p:nvPicPr>
          <p:cNvPr id="5" name="Picture 4">
            <a:extLst>
              <a:ext uri="{FF2B5EF4-FFF2-40B4-BE49-F238E27FC236}">
                <a16:creationId xmlns:a16="http://schemas.microsoft.com/office/drawing/2014/main" id="{D452CC16-7C87-AAFE-8201-E80A0C86B78B}"/>
              </a:ext>
            </a:extLst>
          </p:cNvPr>
          <p:cNvPicPr>
            <a:picLocks noChangeAspect="1"/>
          </p:cNvPicPr>
          <p:nvPr/>
        </p:nvPicPr>
        <p:blipFill>
          <a:blip r:embed="rId2"/>
          <a:stretch>
            <a:fillRect/>
          </a:stretch>
        </p:blipFill>
        <p:spPr>
          <a:xfrm>
            <a:off x="381000" y="4495800"/>
            <a:ext cx="777967" cy="609600"/>
          </a:xfrm>
          <a:prstGeom prst="rect">
            <a:avLst/>
          </a:prstGeom>
        </p:spPr>
      </p:pic>
    </p:spTree>
    <p:extLst>
      <p:ext uri="{BB962C8B-B14F-4D97-AF65-F5344CB8AC3E}">
        <p14:creationId xmlns:p14="http://schemas.microsoft.com/office/powerpoint/2010/main" val="3498028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1219200"/>
          </a:xfrm>
        </p:spPr>
        <p:txBody>
          <a:bodyPr>
            <a:normAutofit/>
          </a:bodyPr>
          <a:lstStyle/>
          <a:p>
            <a:r>
              <a:rPr lang="en-US" sz="2400" b="1" dirty="0">
                <a:latin typeface="Cambria" pitchFamily="18" charset="0"/>
              </a:rPr>
              <a:t>Budget heading 5: Other costs / services</a:t>
            </a:r>
          </a:p>
        </p:txBody>
      </p:sp>
      <p:sp>
        <p:nvSpPr>
          <p:cNvPr id="2" name="Content Placeholder 1"/>
          <p:cNvSpPr>
            <a:spLocks noGrp="1"/>
          </p:cNvSpPr>
          <p:nvPr>
            <p:ph idx="1"/>
          </p:nvPr>
        </p:nvSpPr>
        <p:spPr>
          <a:xfrm>
            <a:off x="982132" y="1371601"/>
            <a:ext cx="7704667" cy="3713816"/>
          </a:xfrm>
        </p:spPr>
        <p:txBody>
          <a:bodyPr>
            <a:normAutofit/>
          </a:bodyPr>
          <a:lstStyle/>
          <a:p>
            <a:pPr>
              <a:buClrTx/>
              <a:buSzPct val="100000"/>
              <a:buFont typeface="Wingdings" panose="05000000000000000000" pitchFamily="2" charset="2"/>
              <a:buChar char="Ø"/>
            </a:pPr>
            <a:r>
              <a:rPr lang="en-US" sz="2000" b="1" dirty="0">
                <a:latin typeface="Cambria" panose="02040503050406030204" pitchFamily="18" charset="0"/>
                <a:ea typeface="Cambria" panose="02040503050406030204" pitchFamily="18" charset="0"/>
              </a:rPr>
              <a:t>Cost of all service contracts </a:t>
            </a:r>
            <a:r>
              <a:rPr lang="en-US" sz="2000" dirty="0">
                <a:latin typeface="Cambria" panose="02040503050406030204" pitchFamily="18" charset="0"/>
                <a:ea typeface="Cambria" panose="02040503050406030204" pitchFamily="18" charset="0"/>
              </a:rPr>
              <a:t>awarded by the beneficiary(</a:t>
            </a:r>
            <a:r>
              <a:rPr lang="en-US" sz="2000" dirty="0" err="1">
                <a:latin typeface="Cambria" panose="02040503050406030204" pitchFamily="18" charset="0"/>
                <a:ea typeface="Cambria" panose="02040503050406030204" pitchFamily="18" charset="0"/>
              </a:rPr>
              <a:t>ies</a:t>
            </a:r>
            <a:r>
              <a:rPr lang="en-US" sz="2000" dirty="0">
                <a:latin typeface="Cambria" panose="02040503050406030204" pitchFamily="18" charset="0"/>
                <a:ea typeface="Cambria" panose="02040503050406030204" pitchFamily="18" charset="0"/>
              </a:rPr>
              <a:t>) for the purposes of the action, including </a:t>
            </a:r>
            <a:r>
              <a:rPr lang="en-US" sz="2000" dirty="0" err="1">
                <a:latin typeface="Cambria" panose="02040503050406030204" pitchFamily="18" charset="0"/>
                <a:ea typeface="Cambria" panose="02040503050406030204" pitchFamily="18" charset="0"/>
              </a:rPr>
              <a:t>organisation</a:t>
            </a:r>
            <a:r>
              <a:rPr lang="en-US" sz="2000" dirty="0">
                <a:latin typeface="Cambria" panose="02040503050406030204" pitchFamily="18" charset="0"/>
                <a:ea typeface="Cambria" panose="02040503050406030204" pitchFamily="18" charset="0"/>
              </a:rPr>
              <a:t> of conferences, seminars, trainings, study visits (renting of premises and equipment, catering, interpretation, printing, accommodation, etc.), external experts, other subcontracted service providers, publications, visibility, audit, etc. </a:t>
            </a:r>
          </a:p>
          <a:p>
            <a:pPr>
              <a:buClrTx/>
              <a:buSzPct val="100000"/>
              <a:buFont typeface="Wingdings" panose="05000000000000000000" pitchFamily="2" charset="2"/>
              <a:buChar char="Ø"/>
            </a:pPr>
            <a:r>
              <a:rPr lang="en-GB" sz="2000" dirty="0">
                <a:latin typeface="Cambria" panose="02040503050406030204" pitchFamily="18" charset="0"/>
                <a:ea typeface="Cambria" panose="02040503050406030204" pitchFamily="18" charset="0"/>
              </a:rPr>
              <a:t>Procurement procedures should be done according to PRAG</a:t>
            </a:r>
          </a:p>
          <a:p>
            <a:pPr>
              <a:buClrTx/>
              <a:buSzPct val="100000"/>
              <a:buFont typeface="Wingdings" panose="05000000000000000000" pitchFamily="2" charset="2"/>
              <a:buChar char="Ø"/>
            </a:pPr>
            <a:r>
              <a:rPr lang="en-GB" sz="2000" b="1" dirty="0">
                <a:latin typeface="Cambria" panose="02040503050406030204" pitchFamily="18" charset="0"/>
                <a:ea typeface="Cambria" panose="02040503050406030204" pitchFamily="18" charset="0"/>
              </a:rPr>
              <a:t>Expenditure verification </a:t>
            </a:r>
            <a:r>
              <a:rPr lang="en-GB" sz="2000" dirty="0">
                <a:latin typeface="Cambria" panose="02040503050406030204" pitchFamily="18" charset="0"/>
                <a:ea typeface="Cambria" panose="02040503050406030204" pitchFamily="18" charset="0"/>
              </a:rPr>
              <a:t>- 1-3% of the contract value (required for the grant of more than 100,000 €)</a:t>
            </a:r>
          </a:p>
        </p:txBody>
      </p:sp>
    </p:spTree>
    <p:extLst>
      <p:ext uri="{BB962C8B-B14F-4D97-AF65-F5344CB8AC3E}">
        <p14:creationId xmlns:p14="http://schemas.microsoft.com/office/powerpoint/2010/main" val="35388392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0"/>
            <a:ext cx="7704667" cy="609599"/>
          </a:xfrm>
        </p:spPr>
        <p:txBody>
          <a:bodyPr>
            <a:normAutofit/>
          </a:bodyPr>
          <a:lstStyle/>
          <a:p>
            <a:r>
              <a:rPr lang="en-US" sz="2400" b="1" dirty="0">
                <a:latin typeface="Cambria" pitchFamily="18" charset="0"/>
              </a:rPr>
              <a:t>Budget heading 6: Other costs </a:t>
            </a:r>
          </a:p>
        </p:txBody>
      </p:sp>
      <p:sp>
        <p:nvSpPr>
          <p:cNvPr id="2" name="Content Placeholder 1"/>
          <p:cNvSpPr>
            <a:spLocks noGrp="1"/>
          </p:cNvSpPr>
          <p:nvPr>
            <p:ph idx="1"/>
          </p:nvPr>
        </p:nvSpPr>
        <p:spPr>
          <a:xfrm>
            <a:off x="1003469" y="609599"/>
            <a:ext cx="7911931" cy="5943599"/>
          </a:xfrm>
        </p:spPr>
        <p:txBody>
          <a:bodyPr>
            <a:noAutofit/>
          </a:bodyPr>
          <a:lstStyle/>
          <a:p>
            <a:pPr>
              <a:buClrTx/>
              <a:buSzPct val="100000"/>
              <a:buFont typeface="Wingdings" panose="05000000000000000000" pitchFamily="2" charset="2"/>
              <a:buChar char="Ø"/>
            </a:pPr>
            <a:r>
              <a:rPr lang="en-US" sz="2000" b="1" dirty="0">
                <a:latin typeface="Cambria" panose="02040503050406030204" pitchFamily="18" charset="0"/>
                <a:ea typeface="Cambria" panose="02040503050406030204" pitchFamily="18" charset="0"/>
              </a:rPr>
              <a:t>Cost of all works contracts </a:t>
            </a:r>
            <a:r>
              <a:rPr lang="en-US" sz="2000" dirty="0">
                <a:latin typeface="Cambria" panose="02040503050406030204" pitchFamily="18" charset="0"/>
                <a:ea typeface="Cambria" panose="02040503050406030204" pitchFamily="18" charset="0"/>
              </a:rPr>
              <a:t>awarded by the beneficiary(</a:t>
            </a:r>
            <a:r>
              <a:rPr lang="en-US" sz="2000" dirty="0" err="1">
                <a:latin typeface="Cambria" panose="02040503050406030204" pitchFamily="18" charset="0"/>
                <a:ea typeface="Cambria" panose="02040503050406030204" pitchFamily="18" charset="0"/>
              </a:rPr>
              <a:t>ies</a:t>
            </a:r>
            <a:r>
              <a:rPr lang="en-US" sz="2000" dirty="0">
                <a:latin typeface="Cambria" panose="02040503050406030204" pitchFamily="18" charset="0"/>
                <a:ea typeface="Cambria" panose="02040503050406030204" pitchFamily="18" charset="0"/>
              </a:rPr>
              <a:t>) for the purposes of the action</a:t>
            </a:r>
          </a:p>
          <a:p>
            <a:pPr>
              <a:buClrTx/>
              <a:buSzPct val="100000"/>
              <a:buFont typeface="Wingdings" panose="05000000000000000000" pitchFamily="2" charset="2"/>
              <a:buChar char="Ø"/>
            </a:pPr>
            <a:r>
              <a:rPr lang="en-GB" sz="2000" dirty="0">
                <a:latin typeface="Cambria" panose="02040503050406030204" pitchFamily="18" charset="0"/>
                <a:ea typeface="Cambria" panose="02040503050406030204" pitchFamily="18" charset="0"/>
              </a:rPr>
              <a:t>Procurement procedures should be done according to PRAG</a:t>
            </a:r>
          </a:p>
          <a:p>
            <a:pPr>
              <a:buClrTx/>
              <a:buSzPct val="100000"/>
              <a:buFont typeface="Wingdings" panose="05000000000000000000" pitchFamily="2" charset="2"/>
              <a:buChar char="Ø"/>
            </a:pPr>
            <a:r>
              <a:rPr lang="en-US" sz="2000" dirty="0">
                <a:solidFill>
                  <a:prstClr val="black"/>
                </a:solidFill>
                <a:latin typeface="Cambria" panose="02040503050406030204" pitchFamily="18" charset="0"/>
                <a:ea typeface="Cambria" panose="02040503050406030204" pitchFamily="18" charset="0"/>
              </a:rPr>
              <a:t>I</a:t>
            </a:r>
            <a:r>
              <a:rPr kumimoji="0" lang="en-US"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n case of execution of works </a:t>
            </a:r>
            <a:r>
              <a:rPr lang="en-US" sz="2000" dirty="0">
                <a:latin typeface="Cambria" panose="02040503050406030204" pitchFamily="18" charset="0"/>
                <a:ea typeface="Cambria" panose="02040503050406030204" pitchFamily="18" charset="0"/>
              </a:rPr>
              <a:t>the following supporting documents shall be submitted </a:t>
            </a:r>
            <a:r>
              <a:rPr lang="en-US" sz="2000" b="1" dirty="0">
                <a:latin typeface="Cambria" panose="02040503050406030204" pitchFamily="18" charset="0"/>
                <a:ea typeface="Cambria" panose="02040503050406030204" pitchFamily="18" charset="0"/>
              </a:rPr>
              <a:t>along with the full application form</a:t>
            </a:r>
            <a:r>
              <a:rPr lang="en-US" sz="2000" dirty="0">
                <a:latin typeface="Cambria" panose="02040503050406030204" pitchFamily="18" charset="0"/>
                <a:ea typeface="Cambria" panose="02040503050406030204" pitchFamily="18" charset="0"/>
              </a:rPr>
              <a:t>: </a:t>
            </a:r>
          </a:p>
          <a:p>
            <a:pPr marL="457200" lvl="1" indent="0">
              <a:buClrTx/>
              <a:buSzPct val="100000"/>
              <a:buNone/>
            </a:pPr>
            <a:r>
              <a:rPr lang="en-US" sz="1600" dirty="0">
                <a:latin typeface="Cambria" panose="02040503050406030204" pitchFamily="18" charset="0"/>
                <a:ea typeface="Cambria" panose="02040503050406030204" pitchFamily="18" charset="0"/>
              </a:rPr>
              <a:t>a. Proof of ownership or long-term lease (at least for 10 years after the signature of the contract)</a:t>
            </a:r>
          </a:p>
          <a:p>
            <a:pPr marL="457200" lvl="1" indent="0">
              <a:buClrTx/>
              <a:buSzPct val="100000"/>
              <a:buNone/>
            </a:pPr>
            <a:r>
              <a:rPr lang="en-US" sz="1600" dirty="0">
                <a:latin typeface="Cambria" panose="02040503050406030204" pitchFamily="18" charset="0"/>
                <a:ea typeface="Cambria" panose="02040503050406030204" pitchFamily="18" charset="0"/>
              </a:rPr>
              <a:t>b. A positive decision on environmental impact assessment or otherwise a statement from the relevant public authority(</a:t>
            </a:r>
            <a:r>
              <a:rPr lang="en-US" sz="1600" dirty="0" err="1">
                <a:latin typeface="Cambria" panose="02040503050406030204" pitchFamily="18" charset="0"/>
                <a:ea typeface="Cambria" panose="02040503050406030204" pitchFamily="18" charset="0"/>
              </a:rPr>
              <a:t>ies</a:t>
            </a:r>
            <a:r>
              <a:rPr lang="en-US" sz="1600" dirty="0">
                <a:latin typeface="Cambria" panose="02040503050406030204" pitchFamily="18" charset="0"/>
                <a:ea typeface="Cambria" panose="02040503050406030204" pitchFamily="18" charset="0"/>
              </a:rPr>
              <a:t>) that it is not required</a:t>
            </a:r>
          </a:p>
          <a:p>
            <a:pPr>
              <a:buClrTx/>
              <a:buSzPct val="100000"/>
              <a:buFont typeface="Wingdings" panose="05000000000000000000" pitchFamily="2" charset="2"/>
              <a:buChar char="Ø"/>
            </a:pPr>
            <a:r>
              <a:rPr lang="en-US" sz="2000" dirty="0">
                <a:solidFill>
                  <a:prstClr val="black"/>
                </a:solidFill>
                <a:latin typeface="Cambria" panose="02040503050406030204" pitchFamily="18" charset="0"/>
                <a:ea typeface="Cambria" panose="02040503050406030204" pitchFamily="18" charset="0"/>
              </a:rPr>
              <a:t>I</a:t>
            </a:r>
            <a:r>
              <a:rPr kumimoji="0" lang="en-US"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n case of execution of works </a:t>
            </a:r>
            <a:r>
              <a:rPr lang="en-US" sz="2000" dirty="0">
                <a:latin typeface="Cambria" panose="02040503050406030204" pitchFamily="18" charset="0"/>
                <a:ea typeface="Cambria" panose="02040503050406030204" pitchFamily="18" charset="0"/>
              </a:rPr>
              <a:t>the following supporting documents shall be submitted </a:t>
            </a:r>
            <a:r>
              <a:rPr lang="en-US" sz="2000" b="1" dirty="0">
                <a:latin typeface="Cambria" panose="02040503050406030204" pitchFamily="18" charset="0"/>
                <a:ea typeface="Cambria" panose="02040503050406030204" pitchFamily="18" charset="0"/>
              </a:rPr>
              <a:t>before the contract signature</a:t>
            </a:r>
            <a:r>
              <a:rPr lang="en-US" sz="2000" dirty="0">
                <a:latin typeface="Cambria" panose="02040503050406030204" pitchFamily="18" charset="0"/>
                <a:ea typeface="Cambria" panose="02040503050406030204" pitchFamily="18" charset="0"/>
              </a:rPr>
              <a:t>: </a:t>
            </a:r>
          </a:p>
          <a:p>
            <a:pPr marL="457200" lvl="1" indent="0">
              <a:buClrTx/>
              <a:buSzPct val="100000"/>
              <a:buNone/>
            </a:pPr>
            <a:r>
              <a:rPr lang="en-US" sz="1600" dirty="0">
                <a:latin typeface="Cambria" panose="02040503050406030204" pitchFamily="18" charset="0"/>
                <a:ea typeface="Cambria" panose="02040503050406030204" pitchFamily="18" charset="0"/>
              </a:rPr>
              <a:t>a. All necessary legal </a:t>
            </a:r>
            <a:r>
              <a:rPr lang="en-US" sz="1600" dirty="0" err="1">
                <a:latin typeface="Cambria" panose="02040503050406030204" pitchFamily="18" charset="0"/>
                <a:ea typeface="Cambria" panose="02040503050406030204" pitchFamily="18" charset="0"/>
              </a:rPr>
              <a:t>authorisations</a:t>
            </a:r>
            <a:r>
              <a:rPr lang="en-US" sz="1600" dirty="0">
                <a:latin typeface="Cambria" panose="02040503050406030204" pitchFamily="18" charset="0"/>
                <a:ea typeface="Cambria" panose="02040503050406030204" pitchFamily="18" charset="0"/>
              </a:rPr>
              <a:t> (e.g.: location and construction permits). </a:t>
            </a:r>
          </a:p>
          <a:p>
            <a:pPr marL="457200" lvl="1" indent="0">
              <a:buClrTx/>
              <a:buSzPct val="100000"/>
              <a:buNone/>
            </a:pPr>
            <a:r>
              <a:rPr lang="en-US" sz="1600" dirty="0">
                <a:latin typeface="Cambria" panose="02040503050406030204" pitchFamily="18" charset="0"/>
                <a:ea typeface="Cambria" panose="02040503050406030204" pitchFamily="18" charset="0"/>
              </a:rPr>
              <a:t>b. Approved/certified detailed work design or otherwise a statement by the relevant national institution(s) that it is not required </a:t>
            </a:r>
          </a:p>
          <a:p>
            <a:pPr marL="457200" lvl="1" indent="0">
              <a:buClrTx/>
              <a:buSzPct val="100000"/>
              <a:buNone/>
            </a:pPr>
            <a:r>
              <a:rPr lang="en-US" sz="1600" dirty="0">
                <a:latin typeface="Cambria" panose="02040503050406030204" pitchFamily="18" charset="0"/>
                <a:ea typeface="Cambria" panose="02040503050406030204" pitchFamily="18" charset="0"/>
              </a:rPr>
              <a:t>c. An indicative priced bill of quantities drawn not earlier than 2 years prior to the deadline for submission of full applications – calculated in euro. </a:t>
            </a:r>
            <a:endParaRPr lang="en-GB" sz="1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672578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2133" y="76201"/>
            <a:ext cx="7704667" cy="990600"/>
          </a:xfrm>
        </p:spPr>
        <p:txBody>
          <a:bodyPr>
            <a:normAutofit/>
          </a:bodyPr>
          <a:lstStyle/>
          <a:p>
            <a:r>
              <a:rPr lang="sr-Latn-RS" sz="2400" b="1" dirty="0">
                <a:latin typeface="Cambria" pitchFamily="18" charset="0"/>
              </a:rPr>
              <a:t>CONTENT</a:t>
            </a:r>
            <a:endParaRPr lang="en-US" sz="2400" b="1" dirty="0">
              <a:latin typeface="Cambria" pitchFamily="18" charset="0"/>
            </a:endParaRPr>
          </a:p>
        </p:txBody>
      </p:sp>
      <p:sp>
        <p:nvSpPr>
          <p:cNvPr id="3" name="Content Placeholder 2"/>
          <p:cNvSpPr>
            <a:spLocks noGrp="1"/>
          </p:cNvSpPr>
          <p:nvPr>
            <p:ph idx="1"/>
          </p:nvPr>
        </p:nvSpPr>
        <p:spPr>
          <a:xfrm>
            <a:off x="982133" y="1143000"/>
            <a:ext cx="7857067" cy="4876800"/>
          </a:xfrm>
        </p:spPr>
        <p:txBody>
          <a:bodyPr>
            <a:normAutofit/>
          </a:bodyPr>
          <a:lstStyle/>
          <a:p>
            <a:pPr>
              <a:buClrTx/>
              <a:buSzPct val="100000"/>
              <a:buFont typeface="Wingdings" panose="05000000000000000000" pitchFamily="2" charset="2"/>
              <a:buChar char="Ø"/>
            </a:pPr>
            <a:r>
              <a:rPr lang="en-GB" sz="2000" b="1" dirty="0">
                <a:latin typeface="Cambria" pitchFamily="18" charset="0"/>
              </a:rPr>
              <a:t>Budget planning rules and principles</a:t>
            </a:r>
          </a:p>
          <a:p>
            <a:pPr>
              <a:buClrTx/>
              <a:buSzPct val="100000"/>
              <a:buFont typeface="Wingdings" panose="05000000000000000000" pitchFamily="2" charset="2"/>
              <a:buChar char="Ø"/>
            </a:pPr>
            <a:r>
              <a:rPr lang="en-GB" sz="2000" b="1" dirty="0">
                <a:latin typeface="Cambria" pitchFamily="18" charset="0"/>
              </a:rPr>
              <a:t>Eligible and non-eligible costs</a:t>
            </a:r>
          </a:p>
          <a:p>
            <a:pPr>
              <a:buClrTx/>
              <a:buSzPct val="100000"/>
              <a:buFont typeface="Wingdings" panose="05000000000000000000" pitchFamily="2" charset="2"/>
              <a:buChar char="Ø"/>
            </a:pPr>
            <a:r>
              <a:rPr lang="en-GB" sz="2000" b="1" dirty="0">
                <a:latin typeface="Cambria" pitchFamily="18" charset="0"/>
              </a:rPr>
              <a:t>Budget for the Action </a:t>
            </a:r>
          </a:p>
          <a:p>
            <a:pPr>
              <a:buClrTx/>
              <a:buSzPct val="100000"/>
              <a:buFont typeface="Wingdings" panose="05000000000000000000" pitchFamily="2" charset="2"/>
              <a:buChar char="Ø"/>
            </a:pPr>
            <a:r>
              <a:rPr lang="en-GB" sz="2000" b="1" dirty="0">
                <a:latin typeface="Cambria" pitchFamily="18" charset="0"/>
              </a:rPr>
              <a:t>Justification</a:t>
            </a:r>
          </a:p>
          <a:p>
            <a:pPr>
              <a:buClrTx/>
              <a:buSzPct val="100000"/>
              <a:buFont typeface="Wingdings" panose="05000000000000000000" pitchFamily="2" charset="2"/>
              <a:buChar char="Ø"/>
            </a:pPr>
            <a:r>
              <a:rPr lang="en-GB" sz="2000" b="1" dirty="0">
                <a:latin typeface="Cambria" pitchFamily="18" charset="0"/>
              </a:rPr>
              <a:t>Sources of funding</a:t>
            </a:r>
          </a:p>
          <a:p>
            <a:pPr>
              <a:buClrTx/>
              <a:buSzPct val="100000"/>
              <a:buFont typeface="Wingdings" panose="05000000000000000000" pitchFamily="2" charset="2"/>
              <a:buChar char="Ø"/>
            </a:pPr>
            <a:r>
              <a:rPr lang="en-GB" sz="2000" b="1" dirty="0">
                <a:latin typeface="Cambria" pitchFamily="18" charset="0"/>
              </a:rPr>
              <a:t>Common mistakes</a:t>
            </a:r>
            <a:endParaRPr lang="sr-Latn-RS" sz="2000" b="1" dirty="0">
              <a:latin typeface="Cambria" pitchFamily="18" charset="0"/>
            </a:endParaRPr>
          </a:p>
          <a:p>
            <a:pPr>
              <a:buClrTx/>
              <a:buSzPct val="100000"/>
              <a:buFont typeface="Wingdings" panose="05000000000000000000" pitchFamily="2" charset="2"/>
              <a:buChar char="Ø"/>
            </a:pPr>
            <a:r>
              <a:rPr lang="sr-Latn-RS" sz="2000" b="1" dirty="0">
                <a:latin typeface="Cambria" pitchFamily="18" charset="0"/>
              </a:rPr>
              <a:t>Recommendations</a:t>
            </a:r>
            <a:endParaRPr lang="en-GB" sz="2000" b="1" dirty="0">
              <a:latin typeface="Cambria" pitchFamily="18" charset="0"/>
            </a:endParaRPr>
          </a:p>
          <a:p>
            <a:pPr marL="0" indent="0">
              <a:buNone/>
            </a:pPr>
            <a:endParaRPr lang="sr-Latn-ME" sz="2000" b="1" dirty="0">
              <a:latin typeface="Cambria" pitchFamily="18" charset="0"/>
            </a:endParaRPr>
          </a:p>
        </p:txBody>
      </p:sp>
      <p:pic>
        <p:nvPicPr>
          <p:cNvPr id="5" name="Picture 4">
            <a:extLst>
              <a:ext uri="{FF2B5EF4-FFF2-40B4-BE49-F238E27FC236}">
                <a16:creationId xmlns:a16="http://schemas.microsoft.com/office/drawing/2014/main" id="{378A3BC3-BAAD-227C-B1EC-A2EBCA673E63}"/>
              </a:ext>
            </a:extLst>
          </p:cNvPr>
          <p:cNvPicPr>
            <a:picLocks noChangeAspect="1"/>
          </p:cNvPicPr>
          <p:nvPr/>
        </p:nvPicPr>
        <p:blipFill>
          <a:blip r:embed="rId2"/>
          <a:stretch>
            <a:fillRect/>
          </a:stretch>
        </p:blipFill>
        <p:spPr>
          <a:xfrm>
            <a:off x="4114800" y="3552825"/>
            <a:ext cx="4254719" cy="2654436"/>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00421" y="0"/>
            <a:ext cx="7704667" cy="685799"/>
          </a:xfrm>
        </p:spPr>
        <p:txBody>
          <a:bodyPr>
            <a:normAutofit/>
          </a:bodyPr>
          <a:lstStyle/>
          <a:p>
            <a:r>
              <a:rPr lang="en-GB" sz="2400" b="1" dirty="0">
                <a:latin typeface="Cambria" panose="02040503050406030204" pitchFamily="18" charset="0"/>
                <a:ea typeface="Cambria" panose="02040503050406030204" pitchFamily="18" charset="0"/>
                <a:cs typeface="Times New Roman" panose="02020603050405020304" pitchFamily="18" charset="0"/>
              </a:rPr>
              <a:t>Budget heading 8: </a:t>
            </a:r>
            <a:r>
              <a:rPr lang="en-US" sz="2400" b="1" dirty="0">
                <a:latin typeface="Cambria" pitchFamily="18" charset="0"/>
              </a:rPr>
              <a:t>Indirect costs</a:t>
            </a:r>
          </a:p>
        </p:txBody>
      </p:sp>
      <p:sp>
        <p:nvSpPr>
          <p:cNvPr id="2" name="Content Placeholder 1"/>
          <p:cNvSpPr>
            <a:spLocks noGrp="1"/>
          </p:cNvSpPr>
          <p:nvPr>
            <p:ph idx="1"/>
          </p:nvPr>
        </p:nvSpPr>
        <p:spPr>
          <a:xfrm>
            <a:off x="1000421" y="609600"/>
            <a:ext cx="7908883" cy="5867400"/>
          </a:xfrm>
        </p:spPr>
        <p:txBody>
          <a:bodyPr>
            <a:normAutofit fontScale="92500" lnSpcReduction="10000"/>
          </a:bodyPr>
          <a:lstStyle/>
          <a:p>
            <a:pPr>
              <a:buClrTx/>
              <a:buSzPct val="100000"/>
              <a:buFont typeface="Wingdings" panose="05000000000000000000" pitchFamily="2" charset="2"/>
              <a:buChar char="Ø"/>
            </a:pPr>
            <a:r>
              <a:rPr lang="en-GB" sz="2000" b="1" dirty="0">
                <a:latin typeface="Cambria" panose="02040503050406030204" pitchFamily="18" charset="0"/>
                <a:ea typeface="Cambria" panose="02040503050406030204" pitchFamily="18" charset="0"/>
              </a:rPr>
              <a:t>Indirect costs </a:t>
            </a:r>
            <a:r>
              <a:rPr lang="en-GB" sz="2000" dirty="0">
                <a:latin typeface="Cambria" panose="02040503050406030204" pitchFamily="18" charset="0"/>
                <a:ea typeface="Cambria" panose="02040503050406030204" pitchFamily="18" charset="0"/>
              </a:rPr>
              <a:t>– </a:t>
            </a:r>
            <a:r>
              <a:rPr lang="en-GB" sz="2000" b="1" dirty="0">
                <a:latin typeface="Cambria" panose="02040503050406030204" pitchFamily="18" charset="0"/>
                <a:ea typeface="Cambria" panose="02040503050406030204" pitchFamily="18" charset="0"/>
              </a:rPr>
              <a:t>up to 7%</a:t>
            </a:r>
            <a:r>
              <a:rPr lang="en-GB" sz="2000" dirty="0">
                <a:latin typeface="Cambria" panose="02040503050406030204" pitchFamily="18" charset="0"/>
                <a:ea typeface="Cambria" panose="02040503050406030204" pitchFamily="18" charset="0"/>
              </a:rPr>
              <a:t> of direct eligible costs</a:t>
            </a:r>
          </a:p>
          <a:p>
            <a:pPr>
              <a:buClrTx/>
              <a:buSzPct val="100000"/>
              <a:buFont typeface="Wingdings" panose="05000000000000000000" pitchFamily="2" charset="2"/>
              <a:buChar char="Ø"/>
            </a:pPr>
            <a:r>
              <a:rPr lang="en-GB" sz="2000" dirty="0">
                <a:latin typeface="Cambria" panose="02040503050406030204" pitchFamily="18" charset="0"/>
                <a:ea typeface="Cambria" panose="02040503050406030204" pitchFamily="18" charset="0"/>
              </a:rPr>
              <a:t>Percentage should be indicated in the budget alongside value of the applied %</a:t>
            </a:r>
          </a:p>
          <a:p>
            <a:pPr>
              <a:buClrTx/>
              <a:buSzPct val="100000"/>
              <a:buFont typeface="Wingdings" panose="05000000000000000000" pitchFamily="2" charset="2"/>
              <a:buChar char="Ø"/>
            </a:pPr>
            <a:r>
              <a:rPr lang="en-US" sz="2000" dirty="0">
                <a:latin typeface="Cambria" panose="02040503050406030204" pitchFamily="18" charset="0"/>
                <a:ea typeface="Cambria" panose="02040503050406030204" pitchFamily="18" charset="0"/>
              </a:rPr>
              <a:t>Indirect eligible costs are not identifiable as specific costs directly linked to the performance of the action</a:t>
            </a:r>
            <a:endParaRPr lang="en-GB" sz="2000" dirty="0">
              <a:latin typeface="Cambria" panose="02040503050406030204" pitchFamily="18" charset="0"/>
              <a:ea typeface="Cambria" panose="02040503050406030204" pitchFamily="18" charset="0"/>
            </a:endParaRPr>
          </a:p>
          <a:p>
            <a:pPr>
              <a:buClrTx/>
              <a:buSzPct val="100000"/>
              <a:buFont typeface="Wingdings" panose="05000000000000000000" pitchFamily="2" charset="2"/>
              <a:buChar char="Ø"/>
            </a:pPr>
            <a:r>
              <a:rPr lang="en-US" sz="2000" dirty="0">
                <a:latin typeface="Cambria" panose="02040503050406030204" pitchFamily="18" charset="0"/>
                <a:ea typeface="Cambria" panose="02040503050406030204" pitchFamily="18" charset="0"/>
              </a:rPr>
              <a:t>Indirect costs are eligible provided that they </a:t>
            </a:r>
            <a:r>
              <a:rPr lang="en-US" sz="2000" b="1" dirty="0">
                <a:latin typeface="Cambria" panose="02040503050406030204" pitchFamily="18" charset="0"/>
                <a:ea typeface="Cambria" panose="02040503050406030204" pitchFamily="18" charset="0"/>
              </a:rPr>
              <a:t>do not include any eligible direct costs included in other budget headings</a:t>
            </a:r>
            <a:endParaRPr lang="en-US" sz="2000" dirty="0">
              <a:latin typeface="Cambria" panose="02040503050406030204" pitchFamily="18" charset="0"/>
              <a:ea typeface="Cambria" panose="02040503050406030204" pitchFamily="18" charset="0"/>
            </a:endParaRPr>
          </a:p>
          <a:p>
            <a:pPr>
              <a:buClrTx/>
              <a:buSzPct val="100000"/>
              <a:buFont typeface="Wingdings" panose="05000000000000000000" pitchFamily="2" charset="2"/>
              <a:buChar char="Ø"/>
            </a:pPr>
            <a:r>
              <a:rPr lang="en-US" sz="2000" dirty="0">
                <a:latin typeface="Cambria" panose="02040503050406030204" pitchFamily="18" charset="0"/>
                <a:ea typeface="Cambria" panose="02040503050406030204" pitchFamily="18" charset="0"/>
              </a:rPr>
              <a:t>The lead applicant may be asked to </a:t>
            </a:r>
            <a:r>
              <a:rPr lang="en-US" sz="2000" b="1" dirty="0">
                <a:latin typeface="Cambria" panose="02040503050406030204" pitchFamily="18" charset="0"/>
                <a:ea typeface="Cambria" panose="02040503050406030204" pitchFamily="18" charset="0"/>
              </a:rPr>
              <a:t>justify the percentage requested </a:t>
            </a:r>
            <a:r>
              <a:rPr lang="en-US" sz="2000" dirty="0">
                <a:latin typeface="Cambria" panose="02040503050406030204" pitchFamily="18" charset="0"/>
                <a:ea typeface="Cambria" panose="02040503050406030204" pitchFamily="18" charset="0"/>
              </a:rPr>
              <a:t>before the grant contract is signed. </a:t>
            </a:r>
          </a:p>
          <a:p>
            <a:pPr>
              <a:buClrTx/>
              <a:buSzPct val="100000"/>
              <a:buFont typeface="Wingdings" panose="05000000000000000000" pitchFamily="2" charset="2"/>
              <a:buChar char="Ø"/>
            </a:pPr>
            <a:r>
              <a:rPr lang="en-US" sz="2000" dirty="0">
                <a:latin typeface="Cambria" panose="02040503050406030204" pitchFamily="18" charset="0"/>
                <a:ea typeface="Cambria" panose="02040503050406030204" pitchFamily="18" charset="0"/>
              </a:rPr>
              <a:t>Once the flat rate has been fixed in the special conditions of the grant contract, no supporting documents need to be provided. However, </a:t>
            </a:r>
            <a:r>
              <a:rPr lang="en-US" sz="2000" b="1" dirty="0">
                <a:latin typeface="Cambria" panose="02040503050406030204" pitchFamily="18" charset="0"/>
                <a:ea typeface="Cambria" panose="02040503050406030204" pitchFamily="18" charset="0"/>
              </a:rPr>
              <a:t>contracting authority may request supporting documentation in the implementation stage if deemed necessary</a:t>
            </a:r>
          </a:p>
          <a:p>
            <a:pPr marL="0" indent="0">
              <a:buClrTx/>
              <a:buSzPct val="100000"/>
              <a:buNone/>
            </a:pPr>
            <a:r>
              <a:rPr lang="en-US" sz="2000" b="1" i="1" dirty="0">
                <a:solidFill>
                  <a:srgbClr val="FF0000"/>
                </a:solidFill>
                <a:effectLst/>
                <a:latin typeface="Cambria" panose="02040503050406030204" pitchFamily="18" charset="0"/>
                <a:ea typeface="Cambria" panose="02040503050406030204" pitchFamily="18" charset="0"/>
              </a:rPr>
              <a:t>Example: </a:t>
            </a:r>
            <a:r>
              <a:rPr lang="en-US" sz="2000" b="0" i="1" dirty="0">
                <a:effectLst/>
                <a:latin typeface="Cambria" panose="02040503050406030204" pitchFamily="18" charset="0"/>
                <a:ea typeface="Cambria" panose="02040503050406030204" pitchFamily="18" charset="0"/>
              </a:rPr>
              <a:t>costs connected with infrastructure and the general operation of the beneficiary at headquarter level and costs such as administrative and financial management, training, legal advice, documentation, IT, maintenance of buildings, water, gas, electricity, insurance, office supplies, communications, human resources, accounting fees, depreciation, telephone bills, travel and other utilities costs, etc.</a:t>
            </a:r>
            <a:endParaRPr lang="en-GB" sz="20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246294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29640" y="304800"/>
            <a:ext cx="7704667" cy="533399"/>
          </a:xfrm>
        </p:spPr>
        <p:txBody>
          <a:bodyPr>
            <a:normAutofit/>
          </a:bodyPr>
          <a:lstStyle/>
          <a:p>
            <a:r>
              <a:rPr lang="en-GB" sz="2400" b="1" dirty="0">
                <a:latin typeface="Cambria" panose="02040503050406030204" pitchFamily="18" charset="0"/>
                <a:ea typeface="Cambria" panose="02040503050406030204" pitchFamily="18" charset="0"/>
                <a:cs typeface="Times New Roman" panose="02020603050405020304" pitchFamily="18" charset="0"/>
              </a:rPr>
              <a:t>Budget line 10.1: </a:t>
            </a:r>
            <a:r>
              <a:rPr lang="en-US" sz="2400" b="1" dirty="0">
                <a:latin typeface="Cambria" pitchFamily="18" charset="0"/>
              </a:rPr>
              <a:t>Provision for contingency reserve</a:t>
            </a:r>
          </a:p>
        </p:txBody>
      </p:sp>
      <p:sp>
        <p:nvSpPr>
          <p:cNvPr id="2" name="Content Placeholder 1"/>
          <p:cNvSpPr>
            <a:spLocks noGrp="1"/>
          </p:cNvSpPr>
          <p:nvPr>
            <p:ph idx="1"/>
          </p:nvPr>
        </p:nvSpPr>
        <p:spPr>
          <a:xfrm>
            <a:off x="914400" y="1143000"/>
            <a:ext cx="7704667" cy="3713816"/>
          </a:xfrm>
        </p:spPr>
        <p:txBody>
          <a:bodyPr>
            <a:normAutofit fontScale="92500" lnSpcReduction="10000"/>
          </a:bodyPr>
          <a:lstStyle/>
          <a:p>
            <a:pPr>
              <a:buClrTx/>
              <a:buSzPct val="100000"/>
              <a:buFont typeface="Wingdings" panose="05000000000000000000" pitchFamily="2" charset="2"/>
              <a:buChar char="Ø"/>
            </a:pPr>
            <a:r>
              <a:rPr lang="en-GB" b="1" dirty="0">
                <a:latin typeface="Cambria" panose="02040503050406030204" pitchFamily="18" charset="0"/>
                <a:ea typeface="Cambria" panose="02040503050406030204" pitchFamily="18" charset="0"/>
              </a:rPr>
              <a:t>Contingency reserve </a:t>
            </a:r>
            <a:r>
              <a:rPr lang="en-GB" dirty="0">
                <a:latin typeface="Cambria" panose="02040503050406030204" pitchFamily="18" charset="0"/>
                <a:ea typeface="Cambria" panose="02040503050406030204" pitchFamily="18" charset="0"/>
              </a:rPr>
              <a:t>– </a:t>
            </a:r>
            <a:r>
              <a:rPr lang="en-GB" b="1" dirty="0">
                <a:latin typeface="Cambria" panose="02040503050406030204" pitchFamily="18" charset="0"/>
                <a:ea typeface="Cambria" panose="02040503050406030204" pitchFamily="18" charset="0"/>
              </a:rPr>
              <a:t>up to 5% </a:t>
            </a:r>
            <a:r>
              <a:rPr lang="en-GB" dirty="0">
                <a:latin typeface="Cambria" panose="02040503050406030204" pitchFamily="18" charset="0"/>
                <a:ea typeface="Cambria" panose="02040503050406030204" pitchFamily="18" charset="0"/>
              </a:rPr>
              <a:t>of direct eligible costs</a:t>
            </a:r>
          </a:p>
          <a:p>
            <a:pPr>
              <a:buClrTx/>
              <a:buSzPct val="100000"/>
              <a:buFont typeface="Wingdings" panose="05000000000000000000" pitchFamily="2" charset="2"/>
              <a:buChar char="Ø"/>
            </a:pPr>
            <a:r>
              <a:rPr lang="en-GB" b="1" dirty="0">
                <a:latin typeface="Cambria" panose="02040503050406030204" pitchFamily="18" charset="0"/>
                <a:ea typeface="Cambria" panose="02040503050406030204" pitchFamily="18" charset="0"/>
              </a:rPr>
              <a:t>Contingency</a:t>
            </a:r>
            <a:r>
              <a:rPr lang="en-GB" dirty="0">
                <a:latin typeface="Cambria" panose="02040503050406030204" pitchFamily="18" charset="0"/>
                <a:ea typeface="Cambria" panose="02040503050406030204" pitchFamily="18" charset="0"/>
              </a:rPr>
              <a:t>, </a:t>
            </a:r>
            <a:r>
              <a:rPr lang="en-GB" u="sng" dirty="0">
                <a:latin typeface="Cambria" panose="02040503050406030204" pitchFamily="18" charset="0"/>
                <a:ea typeface="Cambria" panose="02040503050406030204" pitchFamily="18" charset="0"/>
              </a:rPr>
              <a:t>only in duly justified cases for unforeseen expenses</a:t>
            </a:r>
            <a:r>
              <a:rPr lang="en-GB" dirty="0">
                <a:latin typeface="Cambria" panose="02040503050406030204" pitchFamily="18" charset="0"/>
                <a:ea typeface="Cambria" panose="02040503050406030204" pitchFamily="18" charset="0"/>
              </a:rPr>
              <a:t> </a:t>
            </a:r>
            <a:r>
              <a:rPr lang="en-US" dirty="0">
                <a:latin typeface="Cambria" panose="02040503050406030204" pitchFamily="18" charset="0"/>
                <a:ea typeface="Cambria" panose="02040503050406030204" pitchFamily="18" charset="0"/>
              </a:rPr>
              <a:t>to allow for adjustments necessary in the light of unforeseeable changes of circumstances on the ground for the implementation of the Action.</a:t>
            </a:r>
          </a:p>
          <a:p>
            <a:pPr>
              <a:buClrTx/>
              <a:buSzPct val="100000"/>
              <a:buFont typeface="Wingdings" panose="05000000000000000000" pitchFamily="2" charset="2"/>
              <a:buChar char="Ø"/>
            </a:pPr>
            <a:r>
              <a:rPr lang="en-US" dirty="0">
                <a:latin typeface="Cambria" panose="02040503050406030204" pitchFamily="18" charset="0"/>
                <a:ea typeface="Cambria" panose="02040503050406030204" pitchFamily="18" charset="0"/>
              </a:rPr>
              <a:t>It can be used only with the prior written </a:t>
            </a:r>
            <a:r>
              <a:rPr lang="en-US" dirty="0" err="1">
                <a:latin typeface="Cambria" panose="02040503050406030204" pitchFamily="18" charset="0"/>
                <a:ea typeface="Cambria" panose="02040503050406030204" pitchFamily="18" charset="0"/>
              </a:rPr>
              <a:t>authorisation</a:t>
            </a:r>
            <a:r>
              <a:rPr lang="en-US" dirty="0">
                <a:latin typeface="Cambria" panose="02040503050406030204" pitchFamily="18" charset="0"/>
                <a:ea typeface="Cambria" panose="02040503050406030204" pitchFamily="18" charset="0"/>
              </a:rPr>
              <a:t> of the contracting authority, upon duly justified request by the coordinator.</a:t>
            </a:r>
            <a:endParaRPr lang="en-GB" dirty="0">
              <a:latin typeface="Cambria" panose="02040503050406030204" pitchFamily="18" charset="0"/>
              <a:ea typeface="Cambria" panose="02040503050406030204" pitchFamily="18" charset="0"/>
            </a:endParaRPr>
          </a:p>
          <a:p>
            <a:pPr>
              <a:buClrTx/>
              <a:buSzPct val="100000"/>
              <a:buFont typeface="Wingdings" panose="05000000000000000000" pitchFamily="2" charset="2"/>
              <a:buChar char="Ø"/>
            </a:pPr>
            <a:r>
              <a:rPr lang="en-GB" dirty="0">
                <a:latin typeface="Cambria" panose="02040503050406030204" pitchFamily="18" charset="0"/>
                <a:ea typeface="Cambria" panose="02040503050406030204" pitchFamily="18" charset="0"/>
              </a:rPr>
              <a:t>These costs are not related to contingence under works contracts</a:t>
            </a:r>
          </a:p>
        </p:txBody>
      </p:sp>
    </p:spTree>
    <p:extLst>
      <p:ext uri="{BB962C8B-B14F-4D97-AF65-F5344CB8AC3E}">
        <p14:creationId xmlns:p14="http://schemas.microsoft.com/office/powerpoint/2010/main" val="39165392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685799"/>
          </a:xfrm>
        </p:spPr>
        <p:txBody>
          <a:bodyPr>
            <a:normAutofit/>
          </a:bodyPr>
          <a:lstStyle/>
          <a:p>
            <a:r>
              <a:rPr lang="en-US" sz="2400" b="1" dirty="0">
                <a:latin typeface="Cambria" pitchFamily="18" charset="0"/>
              </a:rPr>
              <a:t>Second Worksheet of the Annex B – Justification</a:t>
            </a:r>
          </a:p>
        </p:txBody>
      </p:sp>
      <p:sp>
        <p:nvSpPr>
          <p:cNvPr id="2" name="Content Placeholder 1"/>
          <p:cNvSpPr>
            <a:spLocks noGrp="1"/>
          </p:cNvSpPr>
          <p:nvPr>
            <p:ph idx="1"/>
          </p:nvPr>
        </p:nvSpPr>
        <p:spPr>
          <a:xfrm>
            <a:off x="982133" y="838200"/>
            <a:ext cx="7857068" cy="5410200"/>
          </a:xfrm>
        </p:spPr>
        <p:txBody>
          <a:bodyPr>
            <a:noAutofit/>
          </a:bodyPr>
          <a:lstStyle/>
          <a:p>
            <a:pPr marL="0" marR="0" lvl="0" indent="0" algn="l" defTabSz="914400" rtl="0" eaLnBrk="1" fontAlgn="auto" latinLnBrk="0" hangingPunct="1">
              <a:lnSpc>
                <a:spcPct val="115000"/>
              </a:lnSpc>
              <a:spcBef>
                <a:spcPts val="0"/>
              </a:spcBef>
              <a:spcAft>
                <a:spcPts val="600"/>
              </a:spcAft>
              <a:buClrTx/>
              <a:buSzTx/>
              <a:buFontTx/>
              <a:buNone/>
              <a:tabLst>
                <a:tab pos="330200" algn="l"/>
              </a:tabLst>
              <a:defRPr/>
            </a:pPr>
            <a:r>
              <a:rPr kumimoji="0" lang="en-US" sz="2000" b="1"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Budget justification requirements:  </a:t>
            </a:r>
          </a:p>
          <a:p>
            <a:pPr marL="342900" marR="0" lvl="0" indent="-342900" algn="l" defTabSz="914400" rtl="0" eaLnBrk="1" fontAlgn="auto" latinLnBrk="0" hangingPunct="1">
              <a:lnSpc>
                <a:spcPct val="115000"/>
              </a:lnSpc>
              <a:spcBef>
                <a:spcPts val="0"/>
              </a:spcBef>
              <a:spcAft>
                <a:spcPts val="600"/>
              </a:spcAft>
              <a:buClr>
                <a:srgbClr val="FF0000"/>
              </a:buClr>
              <a:buSzTx/>
              <a:buFont typeface="Times New Roman" panose="02020603050405020304" pitchFamily="18" charset="0"/>
              <a:buChar char="→"/>
              <a:tabLst>
                <a:tab pos="330200" algn="l"/>
              </a:tabLst>
              <a:defRPr/>
            </a:pPr>
            <a:r>
              <a:rPr kumimoji="0" lang="en-US"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Narrative clarification of each budget line: necessity of the costs and </a:t>
            </a:r>
            <a:r>
              <a:rPr kumimoji="0" lang="en-US" sz="2000" b="1"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references to the activities (Column B)</a:t>
            </a:r>
          </a:p>
          <a:p>
            <a:pPr marL="342900" marR="0" lvl="0" indent="-342900" algn="l" defTabSz="914400" rtl="0" eaLnBrk="1" fontAlgn="auto" latinLnBrk="0" hangingPunct="1">
              <a:lnSpc>
                <a:spcPct val="115000"/>
              </a:lnSpc>
              <a:spcBef>
                <a:spcPts val="0"/>
              </a:spcBef>
              <a:spcAft>
                <a:spcPts val="600"/>
              </a:spcAft>
              <a:buClr>
                <a:srgbClr val="FF0000"/>
              </a:buClr>
              <a:buSzTx/>
              <a:buFont typeface="Times New Roman" panose="02020603050405020304" pitchFamily="18" charset="0"/>
              <a:buChar char="→"/>
              <a:tabLst>
                <a:tab pos="330200" algn="l"/>
              </a:tabLst>
              <a:defRPr/>
            </a:pPr>
            <a:r>
              <a:rPr kumimoji="0" lang="en-US" sz="2000" b="1"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Justification of the calculation </a:t>
            </a:r>
            <a:r>
              <a:rPr kumimoji="0" lang="en-US"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of the estimated costs </a:t>
            </a:r>
            <a:r>
              <a:rPr kumimoji="0" lang="en-US" sz="2000" b="1"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(Column C)</a:t>
            </a:r>
            <a:endParaRPr lang="en-GB" sz="2000" b="1" dirty="0">
              <a:latin typeface="Cambria" panose="02040503050406030204" pitchFamily="18" charset="0"/>
              <a:ea typeface="Cambria" panose="02040503050406030204" pitchFamily="18" charset="0"/>
            </a:endParaRPr>
          </a:p>
          <a:p>
            <a:pPr marL="0" indent="0">
              <a:buNone/>
            </a:pPr>
            <a:r>
              <a:rPr lang="en-GB" sz="2000" b="1" dirty="0">
                <a:solidFill>
                  <a:srgbClr val="FF0000"/>
                </a:solidFill>
                <a:latin typeface="Cambria" panose="02040503050406030204" pitchFamily="18" charset="0"/>
                <a:ea typeface="Cambria" panose="02040503050406030204" pitchFamily="18" charset="0"/>
              </a:rPr>
              <a:t>PLEASE NOTE: </a:t>
            </a:r>
          </a:p>
          <a:p>
            <a:pPr>
              <a:buClrTx/>
              <a:buSzPct val="100000"/>
              <a:buFont typeface="Wingdings" panose="05000000000000000000" pitchFamily="2" charset="2"/>
              <a:buChar char="Ø"/>
            </a:pPr>
            <a:r>
              <a:rPr lang="en-GB" sz="2000" dirty="0">
                <a:latin typeface="Cambria" panose="02040503050406030204" pitchFamily="18" charset="0"/>
                <a:ea typeface="Cambria" panose="02040503050406030204" pitchFamily="18" charset="0"/>
              </a:rPr>
              <a:t>The first left column of the table (Costs) - must be identical to costs which are listed in First Worksheet</a:t>
            </a:r>
          </a:p>
          <a:p>
            <a:pPr>
              <a:buClrTx/>
              <a:buSzPct val="100000"/>
              <a:buFont typeface="Wingdings" panose="05000000000000000000" pitchFamily="2" charset="2"/>
              <a:buChar char="Ø"/>
            </a:pPr>
            <a:r>
              <a:rPr lang="en-GB" sz="2000" dirty="0">
                <a:latin typeface="Cambria" panose="02040503050406030204" pitchFamily="18" charset="0"/>
                <a:ea typeface="Cambria" panose="02040503050406030204" pitchFamily="18" charset="0"/>
              </a:rPr>
              <a:t>Unit numbers and values must be in compliance with the First Worksheet</a:t>
            </a:r>
          </a:p>
          <a:p>
            <a:pPr>
              <a:buClrTx/>
              <a:buSzPct val="100000"/>
              <a:buFont typeface="Wingdings" panose="05000000000000000000" pitchFamily="2" charset="2"/>
              <a:buChar char="Ø"/>
            </a:pPr>
            <a:r>
              <a:rPr lang="en-GB" sz="2000" dirty="0">
                <a:latin typeface="Cambria" panose="02040503050406030204" pitchFamily="18" charset="0"/>
                <a:ea typeface="Cambria" panose="02040503050406030204" pitchFamily="18" charset="0"/>
              </a:rPr>
              <a:t>Each cost should be clearly explained, linked to the relevant activity in </a:t>
            </a:r>
            <a:r>
              <a:rPr lang="en-GB" sz="2000" dirty="0" err="1">
                <a:latin typeface="Cambria" panose="02040503050406030204" pitchFamily="18" charset="0"/>
                <a:ea typeface="Cambria" panose="02040503050406030204" pitchFamily="18" charset="0"/>
              </a:rPr>
              <a:t>DoA</a:t>
            </a:r>
            <a:r>
              <a:rPr lang="en-GB" sz="2000" dirty="0">
                <a:latin typeface="Cambria" panose="02040503050406030204" pitchFamily="18" charset="0"/>
                <a:ea typeface="Cambria" panose="02040503050406030204" pitchFamily="18" charset="0"/>
              </a:rPr>
              <a:t> with clear justification of the calculation of unit value/total value</a:t>
            </a:r>
          </a:p>
        </p:txBody>
      </p:sp>
      <p:pic>
        <p:nvPicPr>
          <p:cNvPr id="5" name="Picture 4">
            <a:extLst>
              <a:ext uri="{FF2B5EF4-FFF2-40B4-BE49-F238E27FC236}">
                <a16:creationId xmlns:a16="http://schemas.microsoft.com/office/drawing/2014/main" id="{B32CCC6D-D046-D97E-BD6E-04B4E91CE118}"/>
              </a:ext>
            </a:extLst>
          </p:cNvPr>
          <p:cNvPicPr>
            <a:picLocks noChangeAspect="1"/>
          </p:cNvPicPr>
          <p:nvPr/>
        </p:nvPicPr>
        <p:blipFill>
          <a:blip r:embed="rId2"/>
          <a:stretch>
            <a:fillRect/>
          </a:stretch>
        </p:blipFill>
        <p:spPr>
          <a:xfrm>
            <a:off x="2971800" y="2819400"/>
            <a:ext cx="777967" cy="609600"/>
          </a:xfrm>
          <a:prstGeom prst="rect">
            <a:avLst/>
          </a:prstGeom>
        </p:spPr>
      </p:pic>
    </p:spTree>
    <p:extLst>
      <p:ext uri="{BB962C8B-B14F-4D97-AF65-F5344CB8AC3E}">
        <p14:creationId xmlns:p14="http://schemas.microsoft.com/office/powerpoint/2010/main" val="515078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90600" y="228600"/>
            <a:ext cx="7704667" cy="609600"/>
          </a:xfrm>
        </p:spPr>
        <p:txBody>
          <a:bodyPr>
            <a:normAutofit/>
          </a:bodyPr>
          <a:lstStyle/>
          <a:p>
            <a:r>
              <a:rPr lang="en-US" sz="2400" b="1" dirty="0">
                <a:latin typeface="Cambria" pitchFamily="18" charset="0"/>
              </a:rPr>
              <a:t>Second Worksheet of the Annex B – Justification</a:t>
            </a:r>
          </a:p>
        </p:txBody>
      </p:sp>
      <p:sp>
        <p:nvSpPr>
          <p:cNvPr id="9" name="Content Placeholder 8">
            <a:extLst>
              <a:ext uri="{FF2B5EF4-FFF2-40B4-BE49-F238E27FC236}">
                <a16:creationId xmlns:a16="http://schemas.microsoft.com/office/drawing/2014/main" id="{3DE3765A-0155-1779-C318-32BDAF111068}"/>
              </a:ext>
            </a:extLst>
          </p:cNvPr>
          <p:cNvSpPr>
            <a:spLocks noGrp="1"/>
          </p:cNvSpPr>
          <p:nvPr>
            <p:ph idx="1"/>
          </p:nvPr>
        </p:nvSpPr>
        <p:spPr>
          <a:xfrm>
            <a:off x="892725" y="838200"/>
            <a:ext cx="7704667" cy="533400"/>
          </a:xfrm>
        </p:spPr>
        <p:txBody>
          <a:bodyPr/>
          <a:lstStyle/>
          <a:p>
            <a:pPr marL="0" indent="0">
              <a:buNone/>
            </a:pPr>
            <a:r>
              <a:rPr lang="sr-Latn-RS" i="1" dirty="0">
                <a:solidFill>
                  <a:srgbClr val="FF0000"/>
                </a:solidFill>
                <a:latin typeface="Cambria" panose="02040503050406030204" pitchFamily="18" charset="0"/>
                <a:ea typeface="Cambria" panose="02040503050406030204" pitchFamily="18" charset="0"/>
              </a:rPr>
              <a:t>Example</a:t>
            </a:r>
            <a:endParaRPr lang="en-GB" i="1" dirty="0">
              <a:solidFill>
                <a:srgbClr val="FF0000"/>
              </a:solidFill>
              <a:latin typeface="Cambria" panose="02040503050406030204" pitchFamily="18" charset="0"/>
              <a:ea typeface="Cambria" panose="02040503050406030204" pitchFamily="18" charset="0"/>
            </a:endParaRPr>
          </a:p>
        </p:txBody>
      </p:sp>
      <p:pic>
        <p:nvPicPr>
          <p:cNvPr id="11" name="Picture 10">
            <a:extLst>
              <a:ext uri="{FF2B5EF4-FFF2-40B4-BE49-F238E27FC236}">
                <a16:creationId xmlns:a16="http://schemas.microsoft.com/office/drawing/2014/main" id="{E257DA35-8FCB-AC4F-47A2-8924D73A2C84}"/>
              </a:ext>
            </a:extLst>
          </p:cNvPr>
          <p:cNvPicPr>
            <a:picLocks noChangeAspect="1"/>
          </p:cNvPicPr>
          <p:nvPr/>
        </p:nvPicPr>
        <p:blipFill>
          <a:blip r:embed="rId2"/>
          <a:stretch>
            <a:fillRect/>
          </a:stretch>
        </p:blipFill>
        <p:spPr>
          <a:xfrm>
            <a:off x="892725" y="1447800"/>
            <a:ext cx="7870276" cy="4419600"/>
          </a:xfrm>
          <a:prstGeom prst="rect">
            <a:avLst/>
          </a:prstGeom>
        </p:spPr>
      </p:pic>
    </p:spTree>
    <p:extLst>
      <p:ext uri="{BB962C8B-B14F-4D97-AF65-F5344CB8AC3E}">
        <p14:creationId xmlns:p14="http://schemas.microsoft.com/office/powerpoint/2010/main" val="24327063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90600" y="228600"/>
            <a:ext cx="7704667" cy="609600"/>
          </a:xfrm>
        </p:spPr>
        <p:txBody>
          <a:bodyPr>
            <a:normAutofit/>
          </a:bodyPr>
          <a:lstStyle/>
          <a:p>
            <a:r>
              <a:rPr lang="en-US" sz="2400" b="1" dirty="0">
                <a:latin typeface="Cambria" pitchFamily="18" charset="0"/>
              </a:rPr>
              <a:t>Second Worksheet of the Annex B – Justification</a:t>
            </a:r>
          </a:p>
        </p:txBody>
      </p:sp>
      <p:sp>
        <p:nvSpPr>
          <p:cNvPr id="9" name="Content Placeholder 8">
            <a:extLst>
              <a:ext uri="{FF2B5EF4-FFF2-40B4-BE49-F238E27FC236}">
                <a16:creationId xmlns:a16="http://schemas.microsoft.com/office/drawing/2014/main" id="{3DE3765A-0155-1779-C318-32BDAF111068}"/>
              </a:ext>
            </a:extLst>
          </p:cNvPr>
          <p:cNvSpPr>
            <a:spLocks noGrp="1"/>
          </p:cNvSpPr>
          <p:nvPr>
            <p:ph idx="1"/>
          </p:nvPr>
        </p:nvSpPr>
        <p:spPr>
          <a:xfrm>
            <a:off x="892725" y="838200"/>
            <a:ext cx="7704667" cy="533400"/>
          </a:xfrm>
        </p:spPr>
        <p:txBody>
          <a:bodyPr/>
          <a:lstStyle/>
          <a:p>
            <a:pPr marL="0" indent="0">
              <a:buNone/>
            </a:pPr>
            <a:r>
              <a:rPr lang="sr-Latn-RS" i="1" dirty="0">
                <a:solidFill>
                  <a:srgbClr val="FF0000"/>
                </a:solidFill>
                <a:latin typeface="Cambria" panose="02040503050406030204" pitchFamily="18" charset="0"/>
                <a:ea typeface="Cambria" panose="02040503050406030204" pitchFamily="18" charset="0"/>
              </a:rPr>
              <a:t>Example</a:t>
            </a:r>
            <a:endParaRPr lang="en-GB" i="1" dirty="0">
              <a:solidFill>
                <a:srgbClr val="FF0000"/>
              </a:solidFill>
              <a:latin typeface="Cambria" panose="02040503050406030204" pitchFamily="18" charset="0"/>
              <a:ea typeface="Cambria" panose="02040503050406030204" pitchFamily="18" charset="0"/>
            </a:endParaRPr>
          </a:p>
        </p:txBody>
      </p:sp>
      <p:pic>
        <p:nvPicPr>
          <p:cNvPr id="4" name="Picture 3">
            <a:extLst>
              <a:ext uri="{FF2B5EF4-FFF2-40B4-BE49-F238E27FC236}">
                <a16:creationId xmlns:a16="http://schemas.microsoft.com/office/drawing/2014/main" id="{9460C1FD-0704-5F53-5AFB-34FEC4724090}"/>
              </a:ext>
            </a:extLst>
          </p:cNvPr>
          <p:cNvPicPr>
            <a:picLocks noChangeAspect="1"/>
          </p:cNvPicPr>
          <p:nvPr/>
        </p:nvPicPr>
        <p:blipFill>
          <a:blip r:embed="rId2"/>
          <a:stretch>
            <a:fillRect/>
          </a:stretch>
        </p:blipFill>
        <p:spPr>
          <a:xfrm>
            <a:off x="838200" y="1600200"/>
            <a:ext cx="7759192" cy="4419600"/>
          </a:xfrm>
          <a:prstGeom prst="rect">
            <a:avLst/>
          </a:prstGeom>
        </p:spPr>
      </p:pic>
    </p:spTree>
    <p:extLst>
      <p:ext uri="{BB962C8B-B14F-4D97-AF65-F5344CB8AC3E}">
        <p14:creationId xmlns:p14="http://schemas.microsoft.com/office/powerpoint/2010/main" val="13232645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90600" y="228600"/>
            <a:ext cx="7704667" cy="609600"/>
          </a:xfrm>
        </p:spPr>
        <p:txBody>
          <a:bodyPr>
            <a:normAutofit/>
          </a:bodyPr>
          <a:lstStyle/>
          <a:p>
            <a:r>
              <a:rPr lang="en-US" sz="2400" b="1" dirty="0">
                <a:latin typeface="Cambria" pitchFamily="18" charset="0"/>
              </a:rPr>
              <a:t>Second Worksheet of the Annex B – Justification</a:t>
            </a:r>
          </a:p>
        </p:txBody>
      </p:sp>
      <p:sp>
        <p:nvSpPr>
          <p:cNvPr id="9" name="Content Placeholder 8">
            <a:extLst>
              <a:ext uri="{FF2B5EF4-FFF2-40B4-BE49-F238E27FC236}">
                <a16:creationId xmlns:a16="http://schemas.microsoft.com/office/drawing/2014/main" id="{3DE3765A-0155-1779-C318-32BDAF111068}"/>
              </a:ext>
            </a:extLst>
          </p:cNvPr>
          <p:cNvSpPr>
            <a:spLocks noGrp="1"/>
          </p:cNvSpPr>
          <p:nvPr>
            <p:ph idx="1"/>
          </p:nvPr>
        </p:nvSpPr>
        <p:spPr>
          <a:xfrm>
            <a:off x="892725" y="838200"/>
            <a:ext cx="7704667" cy="533400"/>
          </a:xfrm>
        </p:spPr>
        <p:txBody>
          <a:bodyPr/>
          <a:lstStyle/>
          <a:p>
            <a:pPr marL="0" indent="0">
              <a:buNone/>
            </a:pPr>
            <a:r>
              <a:rPr lang="sr-Latn-RS" i="1" dirty="0">
                <a:solidFill>
                  <a:srgbClr val="FF0000"/>
                </a:solidFill>
                <a:latin typeface="Cambria" panose="02040503050406030204" pitchFamily="18" charset="0"/>
                <a:ea typeface="Cambria" panose="02040503050406030204" pitchFamily="18" charset="0"/>
              </a:rPr>
              <a:t>Example</a:t>
            </a:r>
            <a:endParaRPr lang="en-GB" i="1" dirty="0">
              <a:solidFill>
                <a:srgbClr val="FF0000"/>
              </a:solidFill>
              <a:latin typeface="Cambria" panose="02040503050406030204" pitchFamily="18" charset="0"/>
              <a:ea typeface="Cambria" panose="02040503050406030204" pitchFamily="18" charset="0"/>
            </a:endParaRPr>
          </a:p>
        </p:txBody>
      </p:sp>
      <p:pic>
        <p:nvPicPr>
          <p:cNvPr id="7" name="Picture 6">
            <a:extLst>
              <a:ext uri="{FF2B5EF4-FFF2-40B4-BE49-F238E27FC236}">
                <a16:creationId xmlns:a16="http://schemas.microsoft.com/office/drawing/2014/main" id="{63654865-70D8-3CFF-B273-8BABBF0C226E}"/>
              </a:ext>
            </a:extLst>
          </p:cNvPr>
          <p:cNvPicPr>
            <a:picLocks noChangeAspect="1"/>
          </p:cNvPicPr>
          <p:nvPr/>
        </p:nvPicPr>
        <p:blipFill>
          <a:blip r:embed="rId2"/>
          <a:stretch>
            <a:fillRect/>
          </a:stretch>
        </p:blipFill>
        <p:spPr>
          <a:xfrm>
            <a:off x="791415" y="1371600"/>
            <a:ext cx="8103036" cy="4876800"/>
          </a:xfrm>
          <a:prstGeom prst="rect">
            <a:avLst/>
          </a:prstGeom>
        </p:spPr>
      </p:pic>
    </p:spTree>
    <p:extLst>
      <p:ext uri="{BB962C8B-B14F-4D97-AF65-F5344CB8AC3E}">
        <p14:creationId xmlns:p14="http://schemas.microsoft.com/office/powerpoint/2010/main" val="39945634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857067" cy="1219200"/>
          </a:xfrm>
        </p:spPr>
        <p:txBody>
          <a:bodyPr>
            <a:normAutofit/>
          </a:bodyPr>
          <a:lstStyle/>
          <a:p>
            <a:r>
              <a:rPr lang="sr-Latn-RS" sz="2400" b="1" dirty="0">
                <a:latin typeface="Cambria" pitchFamily="18" charset="0"/>
              </a:rPr>
              <a:t>Third </a:t>
            </a:r>
            <a:r>
              <a:rPr lang="en-US" sz="2400" b="1" dirty="0">
                <a:latin typeface="Cambria" pitchFamily="18" charset="0"/>
              </a:rPr>
              <a:t>Worksheet of the Annex B –</a:t>
            </a:r>
            <a:r>
              <a:rPr lang="sr-Latn-RS" sz="2400" b="1" dirty="0">
                <a:latin typeface="Cambria" pitchFamily="18" charset="0"/>
              </a:rPr>
              <a:t> </a:t>
            </a:r>
            <a:br>
              <a:rPr lang="sr-Latn-RS" sz="2400" b="1" dirty="0">
                <a:latin typeface="Cambria" pitchFamily="18" charset="0"/>
              </a:rPr>
            </a:br>
            <a:r>
              <a:rPr lang="en-GB" sz="2400" b="1" dirty="0">
                <a:latin typeface="Cambria" pitchFamily="18" charset="0"/>
              </a:rPr>
              <a:t>Expected Sources of </a:t>
            </a:r>
            <a:r>
              <a:rPr lang="sr-Latn-RS" sz="2400" b="1" dirty="0">
                <a:latin typeface="Cambria" pitchFamily="18" charset="0"/>
              </a:rPr>
              <a:t>Funding</a:t>
            </a:r>
            <a:endParaRPr lang="en-US" sz="2400" b="1" dirty="0">
              <a:latin typeface="Cambria" pitchFamily="18" charset="0"/>
            </a:endParaRPr>
          </a:p>
        </p:txBody>
      </p:sp>
      <p:sp>
        <p:nvSpPr>
          <p:cNvPr id="2" name="Content Placeholder 1"/>
          <p:cNvSpPr>
            <a:spLocks noGrp="1"/>
          </p:cNvSpPr>
          <p:nvPr>
            <p:ph idx="1"/>
          </p:nvPr>
        </p:nvSpPr>
        <p:spPr>
          <a:xfrm>
            <a:off x="976037" y="1368553"/>
            <a:ext cx="7704667" cy="3332816"/>
          </a:xfrm>
        </p:spPr>
        <p:txBody>
          <a:bodyPr/>
          <a:lstStyle/>
          <a:p>
            <a:pPr>
              <a:buClrTx/>
              <a:buSzPct val="100000"/>
              <a:buFont typeface="Wingdings" panose="05000000000000000000" pitchFamily="2" charset="2"/>
              <a:buChar char="Ø"/>
            </a:pPr>
            <a:r>
              <a:rPr lang="en-GB" dirty="0">
                <a:latin typeface="Cambria" panose="02040503050406030204" pitchFamily="18" charset="0"/>
                <a:ea typeface="Cambria" panose="02040503050406030204" pitchFamily="18" charset="0"/>
              </a:rPr>
              <a:t>The table which lists the sources of project financing</a:t>
            </a:r>
          </a:p>
          <a:p>
            <a:pPr>
              <a:buClrTx/>
              <a:buSzPct val="100000"/>
              <a:buFont typeface="Wingdings" panose="05000000000000000000" pitchFamily="2" charset="2"/>
              <a:buChar char="Ø"/>
            </a:pPr>
            <a:r>
              <a:rPr lang="en-GB" dirty="0">
                <a:latin typeface="Cambria" panose="02040503050406030204" pitchFamily="18" charset="0"/>
                <a:ea typeface="Cambria" panose="02040503050406030204" pitchFamily="18" charset="0"/>
              </a:rPr>
              <a:t>Other contributions - the amount of applicant’s own financial contribution to the project</a:t>
            </a:r>
            <a:r>
              <a:rPr lang="sr-Latn-RS" dirty="0">
                <a:latin typeface="Cambria" panose="02040503050406030204" pitchFamily="18" charset="0"/>
                <a:ea typeface="Cambria" panose="02040503050406030204" pitchFamily="18" charset="0"/>
              </a:rPr>
              <a:t> and other donor’s if any</a:t>
            </a:r>
            <a:endParaRPr lang="en-GB" dirty="0">
              <a:latin typeface="Cambria" panose="02040503050406030204" pitchFamily="18" charset="0"/>
              <a:ea typeface="Cambria" panose="02040503050406030204" pitchFamily="18" charset="0"/>
            </a:endParaRPr>
          </a:p>
          <a:p>
            <a:pPr>
              <a:buClrTx/>
              <a:buSzPct val="100000"/>
              <a:buFont typeface="Wingdings" panose="05000000000000000000" pitchFamily="2" charset="2"/>
              <a:buChar char="Ø"/>
            </a:pPr>
            <a:r>
              <a:rPr lang="en-GB" dirty="0">
                <a:latin typeface="Cambria" panose="02040503050406030204" pitchFamily="18" charset="0"/>
                <a:ea typeface="Cambria" panose="02040503050406030204" pitchFamily="18" charset="0"/>
              </a:rPr>
              <a:t>Percentages - format the column </a:t>
            </a:r>
            <a:r>
              <a:rPr lang="sr-Latn-RS" dirty="0">
                <a:latin typeface="Cambria" panose="02040503050406030204" pitchFamily="18" charset="0"/>
                <a:ea typeface="Cambria" panose="02040503050406030204" pitchFamily="18" charset="0"/>
              </a:rPr>
              <a:t>„</a:t>
            </a:r>
            <a:r>
              <a:rPr lang="en-GB" dirty="0">
                <a:latin typeface="Cambria" panose="02040503050406030204" pitchFamily="18" charset="0"/>
                <a:ea typeface="Cambria" panose="02040503050406030204" pitchFamily="18" charset="0"/>
              </a:rPr>
              <a:t>percentages</a:t>
            </a:r>
            <a:r>
              <a:rPr lang="sr-Latn-RS" dirty="0">
                <a:latin typeface="Cambria" panose="02040503050406030204" pitchFamily="18" charset="0"/>
                <a:ea typeface="Cambria" panose="02040503050406030204" pitchFamily="18" charset="0"/>
              </a:rPr>
              <a:t>“</a:t>
            </a:r>
            <a:r>
              <a:rPr lang="en-GB" dirty="0">
                <a:latin typeface="Cambria" panose="02040503050406030204" pitchFamily="18" charset="0"/>
                <a:ea typeface="Cambria" panose="02040503050406030204" pitchFamily="18" charset="0"/>
              </a:rPr>
              <a:t> </a:t>
            </a:r>
            <a:r>
              <a:rPr lang="sr-Latn-RS" dirty="0">
                <a:latin typeface="Cambria" panose="02040503050406030204" pitchFamily="18" charset="0"/>
                <a:ea typeface="Cambria" panose="02040503050406030204" pitchFamily="18" charset="0"/>
              </a:rPr>
              <a:t>in</a:t>
            </a:r>
            <a:r>
              <a:rPr lang="en-GB" dirty="0">
                <a:latin typeface="Cambria" panose="02040503050406030204" pitchFamily="18" charset="0"/>
                <a:ea typeface="Cambria" panose="02040503050406030204" pitchFamily="18" charset="0"/>
              </a:rPr>
              <a:t> 2 decimal places</a:t>
            </a:r>
          </a:p>
          <a:p>
            <a:endParaRPr lang="en-GB" dirty="0"/>
          </a:p>
        </p:txBody>
      </p:sp>
    </p:spTree>
    <p:extLst>
      <p:ext uri="{BB962C8B-B14F-4D97-AF65-F5344CB8AC3E}">
        <p14:creationId xmlns:p14="http://schemas.microsoft.com/office/powerpoint/2010/main" val="8522399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1219200"/>
          </a:xfrm>
        </p:spPr>
        <p:txBody>
          <a:bodyPr>
            <a:normAutofit/>
          </a:bodyPr>
          <a:lstStyle/>
          <a:p>
            <a:r>
              <a:rPr lang="sr-Latn-RS" sz="2400" b="1" dirty="0">
                <a:latin typeface="Cambria" pitchFamily="18" charset="0"/>
              </a:rPr>
              <a:t>Third </a:t>
            </a:r>
            <a:r>
              <a:rPr lang="en-US" sz="2400" b="1" dirty="0">
                <a:latin typeface="Cambria" pitchFamily="18" charset="0"/>
              </a:rPr>
              <a:t>Worksheet of the Annex B –</a:t>
            </a:r>
            <a:r>
              <a:rPr lang="sr-Latn-RS" sz="2400" b="1" dirty="0">
                <a:latin typeface="Cambria" pitchFamily="18" charset="0"/>
              </a:rPr>
              <a:t> </a:t>
            </a:r>
            <a:br>
              <a:rPr lang="sr-Latn-RS" sz="2400" b="1" dirty="0">
                <a:latin typeface="Cambria" pitchFamily="18" charset="0"/>
              </a:rPr>
            </a:br>
            <a:r>
              <a:rPr lang="en-GB" sz="2400" b="1" dirty="0">
                <a:latin typeface="Cambria" pitchFamily="18" charset="0"/>
              </a:rPr>
              <a:t>Expected Sources of </a:t>
            </a:r>
            <a:r>
              <a:rPr lang="sr-Latn-RS" sz="2400" b="1" dirty="0">
                <a:latin typeface="Cambria" pitchFamily="18" charset="0"/>
              </a:rPr>
              <a:t>Funding</a:t>
            </a:r>
            <a:endParaRPr lang="en-US" sz="2400" b="1" dirty="0">
              <a:latin typeface="Cambria" pitchFamily="18" charset="0"/>
            </a:endParaRPr>
          </a:p>
        </p:txBody>
      </p:sp>
      <p:pic>
        <p:nvPicPr>
          <p:cNvPr id="4" name="Content Placeholder 3"/>
          <p:cNvPicPr>
            <a:picLocks noGrp="1" noChangeAspect="1"/>
          </p:cNvPicPr>
          <p:nvPr>
            <p:ph idx="1"/>
          </p:nvPr>
        </p:nvPicPr>
        <p:blipFill>
          <a:blip r:embed="rId2"/>
          <a:stretch>
            <a:fillRect/>
          </a:stretch>
        </p:blipFill>
        <p:spPr>
          <a:xfrm>
            <a:off x="914399" y="1600200"/>
            <a:ext cx="7636933" cy="4985003"/>
          </a:xfrm>
          <a:prstGeom prst="rect">
            <a:avLst/>
          </a:prstGeom>
        </p:spPr>
      </p:pic>
      <p:sp>
        <p:nvSpPr>
          <p:cNvPr id="2" name="Content Placeholder 8">
            <a:extLst>
              <a:ext uri="{FF2B5EF4-FFF2-40B4-BE49-F238E27FC236}">
                <a16:creationId xmlns:a16="http://schemas.microsoft.com/office/drawing/2014/main" id="{859E885E-92DD-7E35-4EF6-872122FD0393}"/>
              </a:ext>
            </a:extLst>
          </p:cNvPr>
          <p:cNvSpPr txBox="1">
            <a:spLocks/>
          </p:cNvSpPr>
          <p:nvPr/>
        </p:nvSpPr>
        <p:spPr>
          <a:xfrm>
            <a:off x="914399" y="1104901"/>
            <a:ext cx="7704667" cy="533400"/>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Font typeface="Arial"/>
              <a:buNone/>
            </a:pPr>
            <a:r>
              <a:rPr lang="sr-Latn-RS" i="1" dirty="0">
                <a:solidFill>
                  <a:srgbClr val="FF0000"/>
                </a:solidFill>
                <a:latin typeface="Cambria" panose="02040503050406030204" pitchFamily="18" charset="0"/>
                <a:ea typeface="Cambria" panose="02040503050406030204" pitchFamily="18" charset="0"/>
              </a:rPr>
              <a:t>Example</a:t>
            </a:r>
            <a:endParaRPr lang="en-GB" i="1"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2853304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705783"/>
          </a:xfrm>
        </p:spPr>
        <p:txBody>
          <a:bodyPr>
            <a:normAutofit/>
          </a:bodyPr>
          <a:lstStyle/>
          <a:p>
            <a:r>
              <a:rPr lang="sr-Latn-RS" sz="2400" b="1" dirty="0">
                <a:latin typeface="Cambria" pitchFamily="18" charset="0"/>
              </a:rPr>
              <a:t>Common</a:t>
            </a:r>
            <a:r>
              <a:rPr lang="en-GB" sz="2400" b="1" dirty="0">
                <a:latin typeface="Cambria" pitchFamily="18" charset="0"/>
              </a:rPr>
              <a:t> </a:t>
            </a:r>
            <a:r>
              <a:rPr lang="sr-Latn-RS" sz="2400" b="1" dirty="0">
                <a:latin typeface="Cambria" pitchFamily="18" charset="0"/>
              </a:rPr>
              <a:t>Mistakes in Annex B</a:t>
            </a:r>
            <a:r>
              <a:rPr lang="en-US" sz="2400" b="1" dirty="0">
                <a:latin typeface="Cambria" pitchFamily="18" charset="0"/>
              </a:rPr>
              <a:t> Budget</a:t>
            </a:r>
            <a:r>
              <a:rPr lang="sr-Latn-RS" sz="2400" b="1" dirty="0">
                <a:latin typeface="Cambria" pitchFamily="18" charset="0"/>
              </a:rPr>
              <a:t> </a:t>
            </a:r>
            <a:endParaRPr lang="en-US" sz="2400" b="1" dirty="0">
              <a:latin typeface="Cambria" pitchFamily="18" charset="0"/>
            </a:endParaRPr>
          </a:p>
        </p:txBody>
      </p:sp>
      <p:sp>
        <p:nvSpPr>
          <p:cNvPr id="9" name="TextBox 8">
            <a:extLst>
              <a:ext uri="{FF2B5EF4-FFF2-40B4-BE49-F238E27FC236}">
                <a16:creationId xmlns:a16="http://schemas.microsoft.com/office/drawing/2014/main" id="{855D4EDB-2EF3-DBAF-9835-F76FB5DC91F6}"/>
              </a:ext>
            </a:extLst>
          </p:cNvPr>
          <p:cNvSpPr txBox="1"/>
          <p:nvPr/>
        </p:nvSpPr>
        <p:spPr>
          <a:xfrm>
            <a:off x="982133" y="1143000"/>
            <a:ext cx="7852834" cy="3477875"/>
          </a:xfrm>
          <a:prstGeom prst="rect">
            <a:avLst/>
          </a:prstGeom>
          <a:noFill/>
        </p:spPr>
        <p:txBody>
          <a:bodyPr wrap="square">
            <a:spAutoFit/>
          </a:bodyPr>
          <a:lstStyle/>
          <a:p>
            <a:pPr marL="342900" marR="0" lvl="0" indent="-342900" algn="l" defTabSz="914400" rtl="0" eaLnBrk="1" fontAlgn="auto" latinLnBrk="0" hangingPunct="1">
              <a:lnSpc>
                <a:spcPct val="150000"/>
              </a:lnSpc>
              <a:spcBef>
                <a:spcPts val="600"/>
              </a:spcBef>
              <a:spcAft>
                <a:spcPts val="0"/>
              </a:spcAft>
              <a:buClrTx/>
              <a:buSzTx/>
              <a:buFont typeface="Wingdings" panose="05000000000000000000" pitchFamily="2" charset="2"/>
              <a:buChar char="Ø"/>
              <a:tabLst/>
              <a:defRPr/>
            </a:pPr>
            <a:r>
              <a:rPr kumimoji="0" lang="sr-Latn-RS" sz="20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Times New Roman" panose="02020603050405020304" pitchFamily="18" charset="0"/>
              </a:rPr>
              <a:t>Budgeted </a:t>
            </a:r>
            <a:r>
              <a:rPr kumimoji="0" lang="en-GB" sz="20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Times New Roman" panose="02020603050405020304" pitchFamily="18" charset="0"/>
              </a:rPr>
              <a:t>costs are incoherence</a:t>
            </a:r>
            <a:r>
              <a:rPr kumimoji="0" lang="en-GB" sz="2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Times New Roman" panose="02020603050405020304" pitchFamily="18" charset="0"/>
              </a:rPr>
              <a:t> between Excel sheets</a:t>
            </a:r>
          </a:p>
          <a:p>
            <a:pPr marL="342900" marR="0" lvl="1" indent="-342900" algn="l" defTabSz="914400" rtl="0" eaLnBrk="1" fontAlgn="auto" latinLnBrk="0" hangingPunct="1">
              <a:lnSpc>
                <a:spcPct val="100000"/>
              </a:lnSpc>
              <a:spcBef>
                <a:spcPts val="600"/>
              </a:spcBef>
              <a:spcAft>
                <a:spcPts val="0"/>
              </a:spcAft>
              <a:buClrTx/>
              <a:buSzTx/>
              <a:buFont typeface="Wingdings" panose="05000000000000000000" pitchFamily="2" charset="2"/>
              <a:buChar char="Ø"/>
              <a:tabLst/>
              <a:defRPr/>
            </a:pPr>
            <a:r>
              <a:rPr kumimoji="0" lang="en-GB" sz="2000" b="1"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Calculation mistakes and arithmetical errors </a:t>
            </a:r>
            <a:r>
              <a:rPr kumimoji="0" lang="en-GB"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under specific budget lines or for total sums (not all costs are added)</a:t>
            </a:r>
          </a:p>
          <a:p>
            <a:pPr marL="342900" marR="0" lvl="1" indent="-342900" algn="l" defTabSz="914400" rtl="0" eaLnBrk="1" fontAlgn="auto" latinLnBrk="0" hangingPunct="1">
              <a:lnSpc>
                <a:spcPct val="100000"/>
              </a:lnSpc>
              <a:spcBef>
                <a:spcPts val="600"/>
              </a:spcBef>
              <a:spcAft>
                <a:spcPts val="0"/>
              </a:spcAft>
              <a:buClrTx/>
              <a:buSzTx/>
              <a:buFont typeface="Wingdings" panose="05000000000000000000" pitchFamily="2" charset="2"/>
              <a:buChar char="Ø"/>
              <a:tabLst/>
              <a:defRPr/>
            </a:pPr>
            <a:r>
              <a:rPr kumimoji="0" lang="en-GB" sz="2000" b="1"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Wrong % or wrongly applied % </a:t>
            </a:r>
            <a:r>
              <a:rPr kumimoji="0" lang="en-GB"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for indirect costs</a:t>
            </a:r>
          </a:p>
          <a:p>
            <a:pPr marL="342900" marR="0" lvl="1" indent="-342900" algn="l" defTabSz="914400" rtl="0" eaLnBrk="1" fontAlgn="auto" latinLnBrk="0" hangingPunct="1">
              <a:lnSpc>
                <a:spcPct val="100000"/>
              </a:lnSpc>
              <a:spcBef>
                <a:spcPts val="600"/>
              </a:spcBef>
              <a:spcAft>
                <a:spcPts val="0"/>
              </a:spcAft>
              <a:buClrTx/>
              <a:buSzTx/>
              <a:buFont typeface="Wingdings" panose="05000000000000000000" pitchFamily="2" charset="2"/>
              <a:buChar char="Ø"/>
              <a:tabLst/>
              <a:defRPr/>
            </a:pPr>
            <a:r>
              <a:rPr kumimoji="0" lang="en-GB" sz="2000" b="1"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Unit values for the first year </a:t>
            </a:r>
            <a:r>
              <a:rPr kumimoji="0" lang="en-GB"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and the overall budget for all years are different</a:t>
            </a:r>
          </a:p>
          <a:p>
            <a:pPr marL="342900" marR="0" lvl="1" indent="-342900" algn="l" defTabSz="914400" rtl="0" eaLnBrk="1" fontAlgn="auto" latinLnBrk="0" hangingPunct="1">
              <a:lnSpc>
                <a:spcPct val="100000"/>
              </a:lnSpc>
              <a:spcBef>
                <a:spcPts val="600"/>
              </a:spcBef>
              <a:spcAft>
                <a:spcPts val="0"/>
              </a:spcAft>
              <a:buClrTx/>
              <a:buSzTx/>
              <a:buFont typeface="Wingdings" panose="05000000000000000000" pitchFamily="2" charset="2"/>
              <a:buChar char="Ø"/>
              <a:tabLst/>
              <a:defRPr/>
            </a:pPr>
            <a:r>
              <a:rPr kumimoji="0" lang="en-GB" sz="2000" b="1"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Inappropriate Unit </a:t>
            </a:r>
            <a:r>
              <a:rPr kumimoji="0" lang="en-GB"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considering context</a:t>
            </a:r>
          </a:p>
          <a:p>
            <a:pPr marL="342900" marR="0" lvl="1" indent="-342900" algn="l" defTabSz="914400" rtl="0" eaLnBrk="1" fontAlgn="auto" latinLnBrk="0" hangingPunct="1">
              <a:lnSpc>
                <a:spcPct val="100000"/>
              </a:lnSpc>
              <a:spcBef>
                <a:spcPts val="600"/>
              </a:spcBef>
              <a:spcAft>
                <a:spcPts val="0"/>
              </a:spcAft>
              <a:buClrTx/>
              <a:buSzTx/>
              <a:buFont typeface="Wingdings" panose="05000000000000000000" pitchFamily="2" charset="2"/>
              <a:buChar char="Ø"/>
              <a:tabLst/>
              <a:defRPr/>
            </a:pPr>
            <a:r>
              <a:rPr kumimoji="0" lang="en-GB"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Too </a:t>
            </a:r>
            <a:r>
              <a:rPr kumimoji="0" lang="en-GB" sz="2000" b="1"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detail budget </a:t>
            </a:r>
            <a:r>
              <a:rPr kumimoji="0" lang="en-GB"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that will affect financial reporting </a:t>
            </a:r>
          </a:p>
          <a:p>
            <a:pPr marL="342900" marR="0" lvl="1" indent="-342900" algn="l" defTabSz="914400" rtl="0" eaLnBrk="1" fontAlgn="auto" latinLnBrk="0" hangingPunct="1">
              <a:lnSpc>
                <a:spcPct val="100000"/>
              </a:lnSpc>
              <a:spcBef>
                <a:spcPts val="600"/>
              </a:spcBef>
              <a:spcAft>
                <a:spcPts val="0"/>
              </a:spcAft>
              <a:buClrTx/>
              <a:buSzTx/>
              <a:buFont typeface="Wingdings" panose="05000000000000000000" pitchFamily="2" charset="2"/>
              <a:buChar char="Ø"/>
              <a:tabLst/>
              <a:defRPr/>
            </a:pPr>
            <a:r>
              <a:rPr kumimoji="0" lang="en-GB"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No referral to corresponding activity</a:t>
            </a:r>
            <a:r>
              <a:rPr kumimoji="0" lang="sr-Latn-RS"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 number in DoA</a:t>
            </a:r>
            <a:endParaRPr kumimoji="0" lang="en-GB"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DA967574-31D5-BD57-9ECC-789803723145}"/>
              </a:ext>
            </a:extLst>
          </p:cNvPr>
          <p:cNvPicPr>
            <a:picLocks noChangeAspect="1"/>
          </p:cNvPicPr>
          <p:nvPr/>
        </p:nvPicPr>
        <p:blipFill>
          <a:blip r:embed="rId2"/>
          <a:stretch>
            <a:fillRect/>
          </a:stretch>
        </p:blipFill>
        <p:spPr>
          <a:xfrm>
            <a:off x="1143000" y="248584"/>
            <a:ext cx="777967" cy="609600"/>
          </a:xfrm>
          <a:prstGeom prst="rect">
            <a:avLst/>
          </a:prstGeom>
        </p:spPr>
      </p:pic>
    </p:spTree>
    <p:extLst>
      <p:ext uri="{BB962C8B-B14F-4D97-AF65-F5344CB8AC3E}">
        <p14:creationId xmlns:p14="http://schemas.microsoft.com/office/powerpoint/2010/main" val="1211985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705783"/>
          </a:xfrm>
        </p:spPr>
        <p:txBody>
          <a:bodyPr>
            <a:normAutofit/>
          </a:bodyPr>
          <a:lstStyle/>
          <a:p>
            <a:r>
              <a:rPr lang="sr-Latn-RS" sz="2400" b="1" dirty="0">
                <a:latin typeface="Cambria" pitchFamily="18" charset="0"/>
              </a:rPr>
              <a:t>Common</a:t>
            </a:r>
            <a:r>
              <a:rPr lang="en-GB" sz="2400" b="1" dirty="0">
                <a:latin typeface="Cambria" pitchFamily="18" charset="0"/>
              </a:rPr>
              <a:t> </a:t>
            </a:r>
            <a:r>
              <a:rPr lang="sr-Latn-RS" sz="2400" b="1" dirty="0">
                <a:latin typeface="Cambria" pitchFamily="18" charset="0"/>
              </a:rPr>
              <a:t>Mistakes in Annex B</a:t>
            </a:r>
            <a:r>
              <a:rPr lang="en-US" sz="2400" b="1" dirty="0">
                <a:latin typeface="Cambria" pitchFamily="18" charset="0"/>
              </a:rPr>
              <a:t> Budget</a:t>
            </a:r>
            <a:r>
              <a:rPr lang="sr-Latn-RS" sz="2400" b="1" dirty="0">
                <a:latin typeface="Cambria" pitchFamily="18" charset="0"/>
              </a:rPr>
              <a:t> </a:t>
            </a:r>
            <a:endParaRPr lang="en-US" sz="2400" b="1" dirty="0">
              <a:latin typeface="Cambria" pitchFamily="18" charset="0"/>
            </a:endParaRPr>
          </a:p>
        </p:txBody>
      </p:sp>
      <p:sp>
        <p:nvSpPr>
          <p:cNvPr id="9" name="TextBox 8">
            <a:extLst>
              <a:ext uri="{FF2B5EF4-FFF2-40B4-BE49-F238E27FC236}">
                <a16:creationId xmlns:a16="http://schemas.microsoft.com/office/drawing/2014/main" id="{855D4EDB-2EF3-DBAF-9835-F76FB5DC91F6}"/>
              </a:ext>
            </a:extLst>
          </p:cNvPr>
          <p:cNvSpPr txBox="1"/>
          <p:nvPr/>
        </p:nvSpPr>
        <p:spPr>
          <a:xfrm>
            <a:off x="982133" y="1119137"/>
            <a:ext cx="7852834" cy="4619726"/>
          </a:xfrm>
          <a:prstGeom prst="rect">
            <a:avLst/>
          </a:prstGeom>
          <a:noFill/>
        </p:spPr>
        <p:txBody>
          <a:bodyPr wrap="square">
            <a:spAutoFit/>
          </a:bodyPr>
          <a:lstStyle/>
          <a:p>
            <a:pPr marL="342900" marR="0" lvl="1" indent="-342900" algn="l" defTabSz="914400" rtl="0" eaLnBrk="1" fontAlgn="auto" latinLnBrk="0" hangingPunct="1">
              <a:lnSpc>
                <a:spcPct val="100000"/>
              </a:lnSpc>
              <a:spcBef>
                <a:spcPts val="600"/>
              </a:spcBef>
              <a:spcAft>
                <a:spcPts val="0"/>
              </a:spcAft>
              <a:buClrTx/>
              <a:buSzTx/>
              <a:buFont typeface="Wingdings" panose="05000000000000000000" pitchFamily="2" charset="2"/>
              <a:buChar char="Ø"/>
              <a:tabLst/>
              <a:defRPr/>
            </a:pPr>
            <a:r>
              <a:rPr kumimoji="0" lang="en-GB" sz="2000" b="1"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Descriptions in the second </a:t>
            </a:r>
            <a:r>
              <a:rPr kumimoji="0" lang="sr-Latn-RS" sz="2000" b="1"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work</a:t>
            </a:r>
            <a:r>
              <a:rPr kumimoji="0" lang="en-GB" sz="2000" b="1"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sheet ‘’Justification’’ are missing </a:t>
            </a:r>
            <a:r>
              <a:rPr kumimoji="0" lang="en-GB"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or are not compliant with the budget</a:t>
            </a:r>
          </a:p>
          <a:p>
            <a:pPr marL="342900" marR="0" lvl="1" indent="-342900" algn="l" defTabSz="914400" rtl="0" eaLnBrk="1" fontAlgn="auto" latinLnBrk="0" hangingPunct="1">
              <a:lnSpc>
                <a:spcPct val="100000"/>
              </a:lnSpc>
              <a:spcBef>
                <a:spcPts val="600"/>
              </a:spcBef>
              <a:spcAft>
                <a:spcPts val="0"/>
              </a:spcAft>
              <a:buClrTx/>
              <a:buSzTx/>
              <a:buFont typeface="Wingdings" panose="05000000000000000000" pitchFamily="2" charset="2"/>
              <a:buChar char="Ø"/>
              <a:tabLst/>
              <a:defRPr/>
            </a:pPr>
            <a:r>
              <a:rPr kumimoji="0" lang="en-GB" sz="2000" b="1"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Insufficient and unclear justification of the calculation </a:t>
            </a:r>
            <a:r>
              <a:rPr kumimoji="0" lang="en-GB"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of the estimated costs under second </a:t>
            </a:r>
            <a:r>
              <a:rPr kumimoji="0" lang="sr-Latn-RS"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work</a:t>
            </a:r>
            <a:r>
              <a:rPr kumimoji="0" lang="en-GB"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sheet “Justification”</a:t>
            </a:r>
          </a:p>
          <a:p>
            <a:pPr marL="342900" marR="0" lvl="1" indent="-342900" algn="l" defTabSz="914400" rtl="0" eaLnBrk="1" fontAlgn="auto" latinLnBrk="0" hangingPunct="1">
              <a:lnSpc>
                <a:spcPct val="100000"/>
              </a:lnSpc>
              <a:spcBef>
                <a:spcPts val="600"/>
              </a:spcBef>
              <a:spcAft>
                <a:spcPts val="0"/>
              </a:spcAft>
              <a:buClrTx/>
              <a:buSzTx/>
              <a:buFont typeface="Wingdings" panose="05000000000000000000" pitchFamily="2" charset="2"/>
              <a:buChar char="Ø"/>
              <a:tabLst/>
              <a:defRPr/>
            </a:pPr>
            <a:r>
              <a:rPr kumimoji="0" lang="en-GB"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Costs are </a:t>
            </a:r>
            <a:r>
              <a:rPr kumimoji="0" lang="en-GB" sz="2000" b="1"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budgeted under wrong main budget headings </a:t>
            </a:r>
          </a:p>
          <a:p>
            <a:pPr marL="342900" marR="0" lvl="0" indent="-342900" algn="l" defTabSz="914400" rtl="0" eaLnBrk="1" fontAlgn="auto" latinLnBrk="0" hangingPunct="1">
              <a:lnSpc>
                <a:spcPct val="100000"/>
              </a:lnSpc>
              <a:spcBef>
                <a:spcPts val="600"/>
              </a:spcBef>
              <a:spcAft>
                <a:spcPts val="0"/>
              </a:spcAft>
              <a:buClrTx/>
              <a:buSzTx/>
              <a:buFont typeface="Wingdings" panose="05000000000000000000" pitchFamily="2" charset="2"/>
              <a:buChar char="Ø"/>
              <a:tabLst/>
              <a:defRPr/>
            </a:pPr>
            <a:r>
              <a:rPr kumimoji="0" lang="en-GB" sz="2000" b="1"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Salaries of the project team are abnormally high </a:t>
            </a:r>
            <a:r>
              <a:rPr kumimoji="0" lang="en-GB"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rPr>
              <a:t>– they do not correspond to salaries in the organisations </a:t>
            </a:r>
            <a:endParaRPr kumimoji="0" lang="sr-Latn-RS"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endParaRPr>
          </a:p>
          <a:p>
            <a:pPr marL="342900" marR="0" lvl="1" indent="-342900" algn="l" defTabSz="914400" rtl="0" eaLnBrk="1" fontAlgn="auto" latinLnBrk="0" hangingPunct="1">
              <a:lnSpc>
                <a:spcPct val="100000"/>
              </a:lnSpc>
              <a:spcBef>
                <a:spcPts val="600"/>
              </a:spcBef>
              <a:spcAft>
                <a:spcPts val="0"/>
              </a:spcAft>
              <a:buClrTx/>
              <a:buSzTx/>
              <a:buFont typeface="Wingdings" panose="05000000000000000000" pitchFamily="2" charset="2"/>
              <a:buChar char="Ø"/>
              <a:tabLst/>
              <a:defRPr/>
            </a:pPr>
            <a:r>
              <a:rPr kumimoji="0" lang="en-GB"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Proposed size of project team </a:t>
            </a:r>
            <a:r>
              <a:rPr kumimoji="0" lang="en-GB"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and their engagement (by months or days) exceeds the anticipated scope of activities</a:t>
            </a:r>
          </a:p>
          <a:p>
            <a:pPr marL="342900" marR="0" lvl="1" indent="-342900" algn="l" defTabSz="914400" rtl="0" eaLnBrk="1" fontAlgn="auto" latinLnBrk="0" hangingPunct="1">
              <a:lnSpc>
                <a:spcPct val="107000"/>
              </a:lnSpc>
              <a:spcBef>
                <a:spcPts val="600"/>
              </a:spcBef>
              <a:spcAft>
                <a:spcPts val="0"/>
              </a:spcAft>
              <a:buClrTx/>
              <a:buSzTx/>
              <a:buFont typeface="Wingdings" panose="05000000000000000000" pitchFamily="2" charset="2"/>
              <a:buChar char="Ø"/>
              <a:tabLst/>
              <a:defRPr/>
            </a:pPr>
            <a:r>
              <a:rPr kumimoji="0" lang="en-GB"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Unit value for travel costs </a:t>
            </a:r>
            <a:r>
              <a:rPr kumimoji="0" lang="en-GB"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(per km of local travel or international tickets) exceeds normal market prices or unit is not adequate depending on the context</a:t>
            </a:r>
          </a:p>
          <a:p>
            <a:pPr marL="342900" marR="0" lvl="0" indent="-342900" algn="l" defTabSz="914400" rtl="0" eaLnBrk="1" fontAlgn="auto" latinLnBrk="0" hangingPunct="1">
              <a:lnSpc>
                <a:spcPct val="100000"/>
              </a:lnSpc>
              <a:spcBef>
                <a:spcPts val="600"/>
              </a:spcBef>
              <a:spcAft>
                <a:spcPts val="0"/>
              </a:spcAft>
              <a:buClrTx/>
              <a:buSzTx/>
              <a:buFont typeface="Wingdings" panose="05000000000000000000" pitchFamily="2" charset="2"/>
              <a:buChar char="Ø"/>
              <a:tabLst/>
              <a:defRPr/>
            </a:pPr>
            <a:endParaRPr kumimoji="0" lang="en-GB" sz="2000" b="0" i="0" u="none" strike="noStrike" kern="1200" cap="none" spc="0" normalizeH="0" baseline="0" noProof="0" dirty="0">
              <a:ln>
                <a:noFill/>
              </a:ln>
              <a:solidFill>
                <a:srgbClr val="2E2E38"/>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0ABDE7A0-87C4-938D-18B0-F3BFA0CD95B0}"/>
              </a:ext>
            </a:extLst>
          </p:cNvPr>
          <p:cNvPicPr>
            <a:picLocks noChangeAspect="1"/>
          </p:cNvPicPr>
          <p:nvPr/>
        </p:nvPicPr>
        <p:blipFill>
          <a:blip r:embed="rId2"/>
          <a:stretch>
            <a:fillRect/>
          </a:stretch>
        </p:blipFill>
        <p:spPr>
          <a:xfrm>
            <a:off x="1219200" y="248584"/>
            <a:ext cx="777967" cy="609600"/>
          </a:xfrm>
          <a:prstGeom prst="rect">
            <a:avLst/>
          </a:prstGeom>
        </p:spPr>
      </p:pic>
    </p:spTree>
    <p:extLst>
      <p:ext uri="{BB962C8B-B14F-4D97-AF65-F5344CB8AC3E}">
        <p14:creationId xmlns:p14="http://schemas.microsoft.com/office/powerpoint/2010/main" val="3071182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685799"/>
          </a:xfrm>
        </p:spPr>
        <p:txBody>
          <a:bodyPr>
            <a:normAutofit/>
          </a:bodyPr>
          <a:lstStyle/>
          <a:p>
            <a:r>
              <a:rPr lang="en-US" sz="2400" b="1" dirty="0">
                <a:latin typeface="Cambria" pitchFamily="18" charset="0"/>
              </a:rPr>
              <a:t>Budget planning rules and principles</a:t>
            </a:r>
          </a:p>
        </p:txBody>
      </p:sp>
      <p:sp>
        <p:nvSpPr>
          <p:cNvPr id="2" name="Content Placeholder 1"/>
          <p:cNvSpPr>
            <a:spLocks noGrp="1"/>
          </p:cNvSpPr>
          <p:nvPr>
            <p:ph idx="1"/>
          </p:nvPr>
        </p:nvSpPr>
        <p:spPr>
          <a:xfrm>
            <a:off x="953558" y="838200"/>
            <a:ext cx="7885642" cy="5419725"/>
          </a:xfrm>
        </p:spPr>
        <p:txBody>
          <a:bodyPr>
            <a:noAutofit/>
          </a:bodyPr>
          <a:lstStyle/>
          <a:p>
            <a:pPr algn="just">
              <a:spcBef>
                <a:spcPts val="0"/>
              </a:spcBef>
              <a:buClrTx/>
              <a:buSzTx/>
              <a:buFont typeface="Wingdings" panose="05000000000000000000" pitchFamily="2" charset="2"/>
              <a:buChar char="Ø"/>
            </a:pPr>
            <a:r>
              <a:rPr kumimoji="0" lang="sr-Latn-RS"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Translating activities and results into </a:t>
            </a:r>
            <a:r>
              <a:rPr kumimoji="0" lang="en-GB"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the </a:t>
            </a:r>
            <a:r>
              <a:rPr kumimoji="0" lang="sr-Latn-RS"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budget </a:t>
            </a:r>
            <a:r>
              <a:rPr kumimoji="0" lang="sr-Latn-RS"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sym typeface="Wingdings 3" panose="05040102010807070707" pitchFamily="18" charset="2"/>
              </a:rPr>
              <a:t> planning</a:t>
            </a:r>
            <a:r>
              <a:rPr lang="en-GB" sz="2000" dirty="0">
                <a:solidFill>
                  <a:prstClr val="black"/>
                </a:solidFill>
                <a:latin typeface="Cambria" pitchFamily="18" charset="0"/>
              </a:rPr>
              <a:t> of </a:t>
            </a:r>
            <a:r>
              <a:rPr lang="sr-Latn-RS" sz="2000" dirty="0">
                <a:solidFill>
                  <a:prstClr val="black"/>
                </a:solidFill>
                <a:latin typeface="Cambria" pitchFamily="18" charset="0"/>
              </a:rPr>
              <a:t>the </a:t>
            </a:r>
            <a:r>
              <a:rPr lang="en-GB" sz="2000" dirty="0">
                <a:solidFill>
                  <a:prstClr val="black"/>
                </a:solidFill>
                <a:latin typeface="Cambria" pitchFamily="18" charset="0"/>
              </a:rPr>
              <a:t>costs necessary for carrying out project activities</a:t>
            </a:r>
          </a:p>
          <a:p>
            <a:pPr lvl="0" algn="just">
              <a:spcBef>
                <a:spcPts val="0"/>
              </a:spcBef>
              <a:buClrTx/>
              <a:buSzTx/>
              <a:buFont typeface="Wingdings" panose="05000000000000000000" pitchFamily="2" charset="2"/>
              <a:buChar char="Ø"/>
            </a:pPr>
            <a:r>
              <a:rPr lang="en-GB" sz="2000" dirty="0">
                <a:solidFill>
                  <a:prstClr val="black"/>
                </a:solidFill>
                <a:latin typeface="Cambria" pitchFamily="18" charset="0"/>
              </a:rPr>
              <a:t>Budget is a planning tool and provides for cost estimation for the implementation of the Action</a:t>
            </a:r>
          </a:p>
          <a:p>
            <a:pPr lvl="0" algn="just">
              <a:spcBef>
                <a:spcPts val="0"/>
              </a:spcBef>
              <a:buClrTx/>
              <a:buSzTx/>
              <a:buFont typeface="Wingdings" panose="05000000000000000000" pitchFamily="2" charset="2"/>
              <a:buChar char="Ø"/>
            </a:pPr>
            <a:r>
              <a:rPr lang="en-GB" sz="2000" dirty="0">
                <a:solidFill>
                  <a:prstClr val="black"/>
                </a:solidFill>
                <a:latin typeface="Cambria" pitchFamily="18" charset="0"/>
              </a:rPr>
              <a:t>Budget has to </a:t>
            </a:r>
            <a:r>
              <a:rPr lang="en-GB" sz="2000" b="1" dirty="0">
                <a:solidFill>
                  <a:prstClr val="black"/>
                </a:solidFill>
                <a:latin typeface="Cambria" pitchFamily="18" charset="0"/>
              </a:rPr>
              <a:t>include costs related to the Action as a whole</a:t>
            </a:r>
            <a:r>
              <a:rPr lang="en-GB" sz="2000" dirty="0">
                <a:solidFill>
                  <a:prstClr val="black"/>
                </a:solidFill>
                <a:latin typeface="Cambria" pitchFamily="18" charset="0"/>
              </a:rPr>
              <a:t>, regardless of the  part financed by the Contracting Authority.</a:t>
            </a:r>
          </a:p>
          <a:p>
            <a:pPr algn="just">
              <a:spcBef>
                <a:spcPts val="0"/>
              </a:spcBef>
              <a:buClrTx/>
              <a:buSzTx/>
              <a:buFont typeface="Wingdings" panose="05000000000000000000" pitchFamily="2" charset="2"/>
              <a:buChar char="Ø"/>
            </a:pPr>
            <a:r>
              <a:rPr lang="en-GB" sz="2000" b="1" dirty="0">
                <a:solidFill>
                  <a:prstClr val="black"/>
                </a:solidFill>
                <a:latin typeface="Cambria" pitchFamily="18" charset="0"/>
              </a:rPr>
              <a:t>Actual expenditure incurred </a:t>
            </a:r>
            <a:r>
              <a:rPr lang="en-GB" sz="2000" dirty="0">
                <a:solidFill>
                  <a:prstClr val="black"/>
                </a:solidFill>
                <a:latin typeface="Cambria" pitchFamily="18" charset="0"/>
              </a:rPr>
              <a:t>will be presented in the interim/final financial report during implementation</a:t>
            </a:r>
          </a:p>
          <a:p>
            <a:pPr indent="0" defTabSz="914400">
              <a:lnSpc>
                <a:spcPct val="115000"/>
              </a:lnSpc>
              <a:spcBef>
                <a:spcPts val="0"/>
              </a:spcBef>
              <a:spcAft>
                <a:spcPts val="1000"/>
              </a:spcAft>
              <a:buClrTx/>
              <a:buSzTx/>
              <a:buNone/>
              <a:defRPr/>
            </a:pPr>
            <a:r>
              <a:rPr lang="en-GB" sz="2000" b="1" i="1" dirty="0">
                <a:solidFill>
                  <a:srgbClr val="FF0000"/>
                </a:solidFill>
                <a:latin typeface="Cambria" panose="02040503050406030204" pitchFamily="18" charset="0"/>
                <a:ea typeface="Cambria" panose="02040503050406030204" pitchFamily="18" charset="0"/>
              </a:rPr>
              <a:t>! Please note </a:t>
            </a:r>
            <a:r>
              <a:rPr lang="en-GB" sz="2000" i="1" dirty="0">
                <a:latin typeface="Cambria" panose="02040503050406030204" pitchFamily="18" charset="0"/>
                <a:ea typeface="Cambria" panose="02040503050406030204" pitchFamily="18" charset="0"/>
              </a:rPr>
              <a:t>that estimated budget for the Action needs to be </a:t>
            </a:r>
            <a:r>
              <a:rPr lang="en-GB" sz="2000" i="1" u="sng" dirty="0">
                <a:latin typeface="Cambria" panose="02040503050406030204" pitchFamily="18" charset="0"/>
                <a:ea typeface="Cambria" panose="02040503050406030204" pitchFamily="18" charset="0"/>
              </a:rPr>
              <a:t>realistic and cost-effective. </a:t>
            </a:r>
          </a:p>
          <a:p>
            <a:pPr marR="0" lvl="0" indent="0" algn="l" defTabSz="914400" rtl="0" eaLnBrk="1" fontAlgn="auto" latinLnBrk="0" hangingPunct="1">
              <a:lnSpc>
                <a:spcPct val="115000"/>
              </a:lnSpc>
              <a:spcBef>
                <a:spcPts val="0"/>
              </a:spcBef>
              <a:spcAft>
                <a:spcPts val="1000"/>
              </a:spcAft>
              <a:buClrTx/>
              <a:buSzTx/>
              <a:buFontTx/>
              <a:buNone/>
              <a:tabLst/>
              <a:defRPr/>
            </a:pPr>
            <a:r>
              <a:rPr lang="en-GB" sz="2000" b="1" i="1" dirty="0">
                <a:solidFill>
                  <a:srgbClr val="FF0000"/>
                </a:solidFill>
                <a:latin typeface="Cambria" pitchFamily="18" charset="0"/>
              </a:rPr>
              <a:t>!Please note </a:t>
            </a:r>
            <a:r>
              <a:rPr lang="en-GB" sz="2000" i="1" dirty="0">
                <a:solidFill>
                  <a:prstClr val="black"/>
                </a:solidFill>
                <a:latin typeface="Cambria" pitchFamily="18" charset="0"/>
              </a:rPr>
              <a:t>that </a:t>
            </a:r>
            <a:r>
              <a:rPr lang="en-GB" sz="2000" b="1" i="1" dirty="0">
                <a:solidFill>
                  <a:prstClr val="black"/>
                </a:solidFill>
                <a:latin typeface="Cambria" pitchFamily="18" charset="0"/>
              </a:rPr>
              <a:t>final eligibility of costs</a:t>
            </a:r>
            <a:r>
              <a:rPr lang="en-GB" sz="2000" i="1" dirty="0">
                <a:solidFill>
                  <a:prstClr val="black"/>
                </a:solidFill>
                <a:latin typeface="Cambria" pitchFamily="18" charset="0"/>
              </a:rPr>
              <a:t> in line with the </a:t>
            </a:r>
            <a:r>
              <a:rPr lang="en-GB" sz="2000" b="1" i="1" dirty="0">
                <a:solidFill>
                  <a:prstClr val="black"/>
                </a:solidFill>
                <a:latin typeface="Cambria" pitchFamily="18" charset="0"/>
              </a:rPr>
              <a:t>GC Article 14 </a:t>
            </a:r>
            <a:r>
              <a:rPr lang="en-GB" sz="2000" i="1" dirty="0">
                <a:solidFill>
                  <a:prstClr val="black"/>
                </a:solidFill>
                <a:latin typeface="Cambria" pitchFamily="18" charset="0"/>
              </a:rPr>
              <a:t>are yet to be </a:t>
            </a:r>
            <a:r>
              <a:rPr lang="en-GB" sz="2000" i="1" u="sng" dirty="0">
                <a:solidFill>
                  <a:prstClr val="black"/>
                </a:solidFill>
                <a:latin typeface="Cambria" pitchFamily="18" charset="0"/>
              </a:rPr>
              <a:t>confirmed in the implementation stage during verification procedure of the interim/final narrative and financial reports.</a:t>
            </a:r>
          </a:p>
        </p:txBody>
      </p:sp>
      <p:pic>
        <p:nvPicPr>
          <p:cNvPr id="4" name="Picture 3">
            <a:extLst>
              <a:ext uri="{FF2B5EF4-FFF2-40B4-BE49-F238E27FC236}">
                <a16:creationId xmlns:a16="http://schemas.microsoft.com/office/drawing/2014/main" id="{554EB6D3-AE9F-8963-CB04-9C61DD82FC5D}"/>
              </a:ext>
            </a:extLst>
          </p:cNvPr>
          <p:cNvPicPr>
            <a:picLocks noChangeAspect="1"/>
          </p:cNvPicPr>
          <p:nvPr/>
        </p:nvPicPr>
        <p:blipFill>
          <a:blip r:embed="rId2"/>
          <a:stretch>
            <a:fillRect/>
          </a:stretch>
        </p:blipFill>
        <p:spPr>
          <a:xfrm>
            <a:off x="457200" y="3886200"/>
            <a:ext cx="777967" cy="609600"/>
          </a:xfrm>
          <a:prstGeom prst="rect">
            <a:avLst/>
          </a:prstGeom>
        </p:spPr>
      </p:pic>
    </p:spTree>
    <p:extLst>
      <p:ext uri="{BB962C8B-B14F-4D97-AF65-F5344CB8AC3E}">
        <p14:creationId xmlns:p14="http://schemas.microsoft.com/office/powerpoint/2010/main" val="6174941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66800" y="76200"/>
            <a:ext cx="7704667" cy="705783"/>
          </a:xfrm>
        </p:spPr>
        <p:txBody>
          <a:bodyPr>
            <a:normAutofit/>
          </a:bodyPr>
          <a:lstStyle/>
          <a:p>
            <a:r>
              <a:rPr lang="sr-Latn-RS" sz="2400" b="1" dirty="0">
                <a:latin typeface="Cambria" pitchFamily="18" charset="0"/>
              </a:rPr>
              <a:t>Common</a:t>
            </a:r>
            <a:r>
              <a:rPr lang="en-GB" sz="2400" b="1" dirty="0">
                <a:latin typeface="Cambria" pitchFamily="18" charset="0"/>
              </a:rPr>
              <a:t> </a:t>
            </a:r>
            <a:r>
              <a:rPr lang="sr-Latn-RS" sz="2400" b="1" dirty="0">
                <a:latin typeface="Cambria" pitchFamily="18" charset="0"/>
              </a:rPr>
              <a:t>Mistakes in Annex B</a:t>
            </a:r>
            <a:r>
              <a:rPr lang="en-US" sz="2400" b="1" dirty="0">
                <a:latin typeface="Cambria" pitchFamily="18" charset="0"/>
              </a:rPr>
              <a:t> Budget</a:t>
            </a:r>
            <a:r>
              <a:rPr lang="sr-Latn-RS" sz="2400" b="1" dirty="0">
                <a:latin typeface="Cambria" pitchFamily="18" charset="0"/>
              </a:rPr>
              <a:t> </a:t>
            </a:r>
            <a:endParaRPr lang="en-US" sz="2400" b="1" dirty="0">
              <a:latin typeface="Cambria" pitchFamily="18" charset="0"/>
            </a:endParaRPr>
          </a:p>
        </p:txBody>
      </p:sp>
      <p:sp>
        <p:nvSpPr>
          <p:cNvPr id="7" name="TextBox 6">
            <a:extLst>
              <a:ext uri="{FF2B5EF4-FFF2-40B4-BE49-F238E27FC236}">
                <a16:creationId xmlns:a16="http://schemas.microsoft.com/office/drawing/2014/main" id="{385F165B-1A6B-F58E-C11B-828BFAD6E91D}"/>
              </a:ext>
            </a:extLst>
          </p:cNvPr>
          <p:cNvSpPr txBox="1"/>
          <p:nvPr/>
        </p:nvSpPr>
        <p:spPr>
          <a:xfrm>
            <a:off x="999067" y="1066800"/>
            <a:ext cx="7772400" cy="5623719"/>
          </a:xfrm>
          <a:prstGeom prst="rect">
            <a:avLst/>
          </a:prstGeom>
          <a:noFill/>
        </p:spPr>
        <p:txBody>
          <a:bodyPr wrap="square">
            <a:spAutoFit/>
          </a:bodyPr>
          <a:lstStyle/>
          <a:p>
            <a:pPr marL="342900" marR="0" lvl="1" indent="-342900">
              <a:lnSpc>
                <a:spcPct val="107000"/>
              </a:lnSpc>
              <a:spcBef>
                <a:spcPts val="600"/>
              </a:spcBef>
              <a:buFont typeface="Wingdings" panose="05000000000000000000" pitchFamily="2" charset="2"/>
              <a:buChar char="Ø"/>
            </a:pPr>
            <a:r>
              <a:rPr lang="en-GB" sz="2000" b="1" dirty="0">
                <a:effectLst/>
                <a:latin typeface="Cambria" panose="02040503050406030204" pitchFamily="18" charset="0"/>
                <a:ea typeface="Cambria" panose="02040503050406030204" pitchFamily="18" charset="0"/>
                <a:cs typeface="Times New Roman" panose="02020603050405020304" pitchFamily="18" charset="0"/>
              </a:rPr>
              <a:t>Costs of equipment exceed </a:t>
            </a:r>
            <a:r>
              <a:rPr lang="en-GB" sz="2000" dirty="0">
                <a:effectLst/>
                <a:latin typeface="Cambria" panose="02040503050406030204" pitchFamily="18" charset="0"/>
                <a:ea typeface="Cambria" panose="02040503050406030204" pitchFamily="18" charset="0"/>
                <a:cs typeface="Times New Roman" panose="02020603050405020304" pitchFamily="18" charset="0"/>
              </a:rPr>
              <a:t>normal market prices</a:t>
            </a:r>
          </a:p>
          <a:p>
            <a:pPr marL="342900" marR="0" lvl="1" indent="-342900">
              <a:lnSpc>
                <a:spcPct val="107000"/>
              </a:lnSpc>
              <a:spcBef>
                <a:spcPts val="600"/>
              </a:spcBef>
              <a:buFont typeface="Wingdings" panose="05000000000000000000" pitchFamily="2" charset="2"/>
              <a:buChar char="Ø"/>
            </a:pPr>
            <a:r>
              <a:rPr lang="en-GB" sz="2000" b="1" dirty="0">
                <a:latin typeface="Cambria" panose="02040503050406030204" pitchFamily="18" charset="0"/>
                <a:ea typeface="Cambria" panose="02040503050406030204" pitchFamily="18" charset="0"/>
                <a:cs typeface="Times New Roman" panose="02020603050405020304" pitchFamily="18" charset="0"/>
              </a:rPr>
              <a:t>E</a:t>
            </a:r>
            <a:r>
              <a:rPr lang="en-GB" sz="2000" b="1" dirty="0">
                <a:effectLst/>
                <a:latin typeface="Cambria" panose="02040503050406030204" pitchFamily="18" charset="0"/>
                <a:ea typeface="Cambria" panose="02040503050406030204" pitchFamily="18" charset="0"/>
                <a:cs typeface="Times New Roman" panose="02020603050405020304" pitchFamily="18" charset="0"/>
              </a:rPr>
              <a:t>quipment is not necessary </a:t>
            </a:r>
            <a:r>
              <a:rPr lang="en-GB" sz="2000" dirty="0">
                <a:effectLst/>
                <a:latin typeface="Cambria" panose="02040503050406030204" pitchFamily="18" charset="0"/>
                <a:ea typeface="Cambria" panose="02040503050406030204" pitchFamily="18" charset="0"/>
                <a:cs typeface="Times New Roman" panose="02020603050405020304" pitchFamily="18" charset="0"/>
              </a:rPr>
              <a:t>for the implementation of the action  </a:t>
            </a:r>
          </a:p>
          <a:p>
            <a:pPr marL="342900" marR="0" lvl="1" indent="-342900">
              <a:lnSpc>
                <a:spcPct val="107000"/>
              </a:lnSpc>
              <a:spcBef>
                <a:spcPts val="600"/>
              </a:spcBef>
              <a:buFont typeface="Wingdings" panose="05000000000000000000" pitchFamily="2" charset="2"/>
              <a:buChar char="Ø"/>
            </a:pPr>
            <a:r>
              <a:rPr lang="en-GB" sz="2000" dirty="0">
                <a:effectLst/>
                <a:latin typeface="Cambria" panose="02040503050406030204" pitchFamily="18" charset="0"/>
                <a:ea typeface="Cambria" panose="02040503050406030204" pitchFamily="18" charset="0"/>
                <a:cs typeface="Times New Roman" panose="02020603050405020304" pitchFamily="18" charset="0"/>
              </a:rPr>
              <a:t>Costs of </a:t>
            </a:r>
            <a:r>
              <a:rPr lang="en-GB" sz="2000" b="1" dirty="0">
                <a:effectLst/>
                <a:latin typeface="Cambria" panose="02040503050406030204" pitchFamily="18" charset="0"/>
                <a:ea typeface="Cambria" panose="02040503050406030204" pitchFamily="18" charset="0"/>
                <a:cs typeface="Times New Roman" panose="02020603050405020304" pitchFamily="18" charset="0"/>
              </a:rPr>
              <a:t>external services exceed </a:t>
            </a:r>
            <a:r>
              <a:rPr lang="en-GB" sz="2000" dirty="0">
                <a:effectLst/>
                <a:latin typeface="Cambria" panose="02040503050406030204" pitchFamily="18" charset="0"/>
                <a:ea typeface="Cambria" panose="02040503050406030204" pitchFamily="18" charset="0"/>
                <a:cs typeface="Times New Roman" panose="02020603050405020304" pitchFamily="18" charset="0"/>
              </a:rPr>
              <a:t>normal market rates for related type of services</a:t>
            </a:r>
          </a:p>
          <a:p>
            <a:pPr marL="342900" marR="0" lvl="1" indent="-342900">
              <a:lnSpc>
                <a:spcPct val="107000"/>
              </a:lnSpc>
              <a:spcBef>
                <a:spcPts val="600"/>
              </a:spcBef>
              <a:buFont typeface="Wingdings" panose="05000000000000000000" pitchFamily="2" charset="2"/>
              <a:buChar char="Ø"/>
            </a:pPr>
            <a:r>
              <a:rPr lang="en-GB" sz="2000" b="1" dirty="0">
                <a:effectLst/>
                <a:latin typeface="Cambria" panose="02040503050406030204" pitchFamily="18" charset="0"/>
                <a:ea typeface="Cambria" panose="02040503050406030204" pitchFamily="18" charset="0"/>
                <a:cs typeface="Times New Roman" panose="02020603050405020304" pitchFamily="18" charset="0"/>
              </a:rPr>
              <a:t>External service same functions</a:t>
            </a:r>
            <a:r>
              <a:rPr lang="en-GB" sz="2000" dirty="0">
                <a:effectLst/>
                <a:latin typeface="Cambria" panose="02040503050406030204" pitchFamily="18" charset="0"/>
                <a:ea typeface="Cambria" panose="02040503050406030204" pitchFamily="18" charset="0"/>
                <a:cs typeface="Times New Roman" panose="02020603050405020304" pitchFamily="18" charset="0"/>
              </a:rPr>
              <a:t> as in the project team (for example finances or accountancy)</a:t>
            </a:r>
          </a:p>
          <a:p>
            <a:pPr marL="342900" marR="0" lvl="1" indent="-342900">
              <a:lnSpc>
                <a:spcPct val="107000"/>
              </a:lnSpc>
              <a:spcBef>
                <a:spcPts val="600"/>
              </a:spcBef>
              <a:buFont typeface="Wingdings" panose="05000000000000000000" pitchFamily="2" charset="2"/>
              <a:buChar char="Ø"/>
            </a:pPr>
            <a:r>
              <a:rPr lang="en-GB" sz="2000" b="1" dirty="0">
                <a:effectLst/>
                <a:latin typeface="Cambria" panose="02040503050406030204" pitchFamily="18" charset="0"/>
                <a:ea typeface="Cambria" panose="02040503050406030204" pitchFamily="18" charset="0"/>
                <a:cs typeface="Times New Roman" panose="02020603050405020304" pitchFamily="18" charset="0"/>
              </a:rPr>
              <a:t>External services not necessary </a:t>
            </a:r>
            <a:r>
              <a:rPr lang="en-GB" sz="2000" dirty="0">
                <a:effectLst/>
                <a:latin typeface="Cambria" panose="02040503050406030204" pitchFamily="18" charset="0"/>
                <a:ea typeface="Cambria" panose="02040503050406030204" pitchFamily="18" charset="0"/>
                <a:cs typeface="Times New Roman" panose="02020603050405020304" pitchFamily="18" charset="0"/>
              </a:rPr>
              <a:t>for the implementation of the Action – action can be realised without these costs or not adjusted with the activities (budgeted more trainings that envisaged in the project)</a:t>
            </a:r>
          </a:p>
          <a:p>
            <a:pPr marL="342900" marR="0" lvl="1" indent="-342900">
              <a:lnSpc>
                <a:spcPct val="107000"/>
              </a:lnSpc>
              <a:spcBef>
                <a:spcPts val="600"/>
              </a:spcBef>
              <a:buFont typeface="Wingdings" panose="05000000000000000000" pitchFamily="2" charset="2"/>
              <a:buChar char="Ø"/>
            </a:pPr>
            <a:r>
              <a:rPr lang="en-GB" sz="2000" dirty="0">
                <a:effectLst/>
                <a:latin typeface="Cambria" panose="02040503050406030204" pitchFamily="18" charset="0"/>
                <a:ea typeface="Cambria" panose="02040503050406030204" pitchFamily="18" charset="0"/>
                <a:cs typeface="Times New Roman" panose="02020603050405020304" pitchFamily="18" charset="0"/>
              </a:rPr>
              <a:t>Anticipated </a:t>
            </a:r>
            <a:r>
              <a:rPr lang="en-GB" sz="2000" b="1" dirty="0">
                <a:effectLst/>
                <a:latin typeface="Cambria" panose="02040503050406030204" pitchFamily="18" charset="0"/>
                <a:ea typeface="Cambria" panose="02040503050406030204" pitchFamily="18" charset="0"/>
                <a:cs typeface="Times New Roman" panose="02020603050405020304" pitchFamily="18" charset="0"/>
              </a:rPr>
              <a:t>scope of works does not comply with the unit-price </a:t>
            </a:r>
            <a:r>
              <a:rPr lang="en-GB" sz="2000" dirty="0">
                <a:effectLst/>
                <a:latin typeface="Cambria" panose="02040503050406030204" pitchFamily="18" charset="0"/>
                <a:ea typeface="Cambria" panose="02040503050406030204" pitchFamily="18" charset="0"/>
                <a:cs typeface="Times New Roman" panose="02020603050405020304" pitchFamily="18" charset="0"/>
              </a:rPr>
              <a:t>indicated in the budget</a:t>
            </a:r>
            <a:endParaRPr lang="sr-Latn-RS" sz="2000" dirty="0">
              <a:effectLst/>
              <a:latin typeface="Cambria" panose="02040503050406030204" pitchFamily="18" charset="0"/>
              <a:ea typeface="Cambria" panose="02040503050406030204" pitchFamily="18" charset="0"/>
              <a:cs typeface="Times New Roman" panose="02020603050405020304" pitchFamily="18" charset="0"/>
            </a:endParaRPr>
          </a:p>
          <a:p>
            <a:pPr marL="342900" marR="0" lvl="1" indent="-342900">
              <a:lnSpc>
                <a:spcPct val="107000"/>
              </a:lnSpc>
              <a:spcBef>
                <a:spcPts val="600"/>
              </a:spcBef>
              <a:buFont typeface="Wingdings" panose="05000000000000000000" pitchFamily="2" charset="2"/>
              <a:buChar char="Ø"/>
            </a:pPr>
            <a:endParaRPr lang="sr-Latn-RS" sz="2000" dirty="0">
              <a:latin typeface="Cambria" panose="02040503050406030204" pitchFamily="18" charset="0"/>
              <a:ea typeface="Cambria" panose="02040503050406030204" pitchFamily="18" charset="0"/>
              <a:cs typeface="Times New Roman" panose="02020603050405020304" pitchFamily="18" charset="0"/>
            </a:endParaRPr>
          </a:p>
          <a:p>
            <a:pPr marL="0" lvl="1" algn="ctr">
              <a:lnSpc>
                <a:spcPct val="107000"/>
              </a:lnSpc>
              <a:spcBef>
                <a:spcPts val="600"/>
              </a:spcBef>
            </a:pPr>
            <a:r>
              <a:rPr lang="en-GB" sz="2000" b="1" i="1" dirty="0">
                <a:solidFill>
                  <a:srgbClr val="FF0000"/>
                </a:solidFill>
                <a:latin typeface="Cambria" pitchFamily="18" charset="0"/>
              </a:rPr>
              <a:t>!Please submit </a:t>
            </a:r>
            <a:r>
              <a:rPr lang="en-GB" sz="2000" i="1" dirty="0">
                <a:latin typeface="Cambria" pitchFamily="18" charset="0"/>
              </a:rPr>
              <a:t>also Excel version of the Annex B: Budget</a:t>
            </a:r>
          </a:p>
          <a:p>
            <a:pPr marL="342900" marR="0" lvl="1" indent="-342900">
              <a:lnSpc>
                <a:spcPct val="107000"/>
              </a:lnSpc>
              <a:spcBef>
                <a:spcPts val="600"/>
              </a:spcBef>
              <a:buFont typeface="Wingdings" panose="05000000000000000000" pitchFamily="2" charset="2"/>
              <a:buChar char="Ø"/>
            </a:pPr>
            <a:endParaRPr lang="en-GB" sz="2000" dirty="0">
              <a:effectLst/>
              <a:latin typeface="Cambria" panose="02040503050406030204" pitchFamily="18" charset="0"/>
              <a:ea typeface="Cambria" panose="020405030504060302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9B7F16D5-613F-6DDB-58A4-1A689EB2BDAA}"/>
              </a:ext>
            </a:extLst>
          </p:cNvPr>
          <p:cNvPicPr>
            <a:picLocks noChangeAspect="1"/>
          </p:cNvPicPr>
          <p:nvPr/>
        </p:nvPicPr>
        <p:blipFill>
          <a:blip r:embed="rId2"/>
          <a:stretch>
            <a:fillRect/>
          </a:stretch>
        </p:blipFill>
        <p:spPr>
          <a:xfrm>
            <a:off x="1447800" y="200958"/>
            <a:ext cx="777967" cy="609600"/>
          </a:xfrm>
          <a:prstGeom prst="rect">
            <a:avLst/>
          </a:prstGeom>
        </p:spPr>
      </p:pic>
    </p:spTree>
    <p:extLst>
      <p:ext uri="{BB962C8B-B14F-4D97-AF65-F5344CB8AC3E}">
        <p14:creationId xmlns:p14="http://schemas.microsoft.com/office/powerpoint/2010/main" val="20382786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2" y="56217"/>
            <a:ext cx="7704667" cy="553383"/>
          </a:xfrm>
        </p:spPr>
        <p:txBody>
          <a:bodyPr>
            <a:normAutofit/>
          </a:bodyPr>
          <a:lstStyle/>
          <a:p>
            <a:r>
              <a:rPr lang="sr-Latn-RS" sz="2400" b="1" dirty="0">
                <a:latin typeface="Cambria" pitchFamily="18" charset="0"/>
              </a:rPr>
              <a:t>RECOMMENDATIONS</a:t>
            </a:r>
            <a:endParaRPr lang="en-US" sz="2400" b="1" dirty="0">
              <a:latin typeface="Cambria" pitchFamily="18" charset="0"/>
            </a:endParaRPr>
          </a:p>
        </p:txBody>
      </p:sp>
      <p:sp>
        <p:nvSpPr>
          <p:cNvPr id="4" name="Content Placeholder 3">
            <a:extLst>
              <a:ext uri="{FF2B5EF4-FFF2-40B4-BE49-F238E27FC236}">
                <a16:creationId xmlns:a16="http://schemas.microsoft.com/office/drawing/2014/main" id="{E81DDDFE-1FC1-84DF-540C-945FC929C3BA}"/>
              </a:ext>
            </a:extLst>
          </p:cNvPr>
          <p:cNvSpPr>
            <a:spLocks noGrp="1"/>
          </p:cNvSpPr>
          <p:nvPr>
            <p:ph idx="1"/>
          </p:nvPr>
        </p:nvSpPr>
        <p:spPr bwMode="auto">
          <a:xfrm>
            <a:off x="966892" y="609600"/>
            <a:ext cx="7848600" cy="6096000"/>
          </a:xfrm>
          <a:prstGeom prst="rect">
            <a:avLst/>
          </a:prstGeom>
          <a:no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400050" marR="0" lvl="0" indent="-342900" algn="l" defTabSz="914400" rtl="0" eaLnBrk="1" fontAlgn="auto" latinLnBrk="0" hangingPunct="1">
              <a:lnSpc>
                <a:spcPct val="90000"/>
              </a:lnSpc>
              <a:spcBef>
                <a:spcPts val="600"/>
              </a:spcBef>
              <a:spcAft>
                <a:spcPts val="0"/>
              </a:spcAft>
              <a:buClrTx/>
              <a:buSzPct val="100000"/>
              <a:buFont typeface="Wingdings" panose="05000000000000000000" pitchFamily="2" charset="2"/>
              <a:buChar char="Ø"/>
              <a:tabLst/>
              <a:defRPr/>
            </a:pPr>
            <a:r>
              <a:rPr lang="sr-Latn-RS" sz="2000" b="1" dirty="0">
                <a:solidFill>
                  <a:prstClr val="black"/>
                </a:solidFill>
                <a:latin typeface="Cambria" panose="02040503050406030204" pitchFamily="18" charset="0"/>
                <a:ea typeface="Cambria" panose="02040503050406030204" pitchFamily="18" charset="0"/>
              </a:rPr>
              <a:t>Ensure coherence </a:t>
            </a:r>
            <a:r>
              <a:rPr lang="en-GB" sz="2000" dirty="0">
                <a:solidFill>
                  <a:prstClr val="black"/>
                </a:solidFill>
                <a:latin typeface="Cambria" panose="02040503050406030204" pitchFamily="18" charset="0"/>
                <a:ea typeface="Cambria" panose="02040503050406030204" pitchFamily="18" charset="0"/>
              </a:rPr>
              <a:t>between described activities in the </a:t>
            </a:r>
            <a:r>
              <a:rPr lang="en-GB" sz="2000" dirty="0" err="1">
                <a:solidFill>
                  <a:prstClr val="black"/>
                </a:solidFill>
                <a:latin typeface="Cambria" panose="02040503050406030204" pitchFamily="18" charset="0"/>
                <a:ea typeface="Cambria" panose="02040503050406030204" pitchFamily="18" charset="0"/>
              </a:rPr>
              <a:t>DoA</a:t>
            </a:r>
            <a:r>
              <a:rPr lang="en-GB" sz="2000" dirty="0">
                <a:solidFill>
                  <a:prstClr val="black"/>
                </a:solidFill>
                <a:latin typeface="Cambria" panose="02040503050406030204" pitchFamily="18" charset="0"/>
                <a:ea typeface="Cambria" panose="02040503050406030204" pitchFamily="18" charset="0"/>
              </a:rPr>
              <a:t> and budget</a:t>
            </a:r>
            <a:endParaRPr kumimoji="0" lang="en-GB" sz="20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a:p>
            <a:pPr marL="400050" marR="0" lvl="0" indent="-342900" algn="l" defTabSz="914400" rtl="0" eaLnBrk="1" fontAlgn="auto" latinLnBrk="0" hangingPunct="1">
              <a:lnSpc>
                <a:spcPct val="90000"/>
              </a:lnSpc>
              <a:spcBef>
                <a:spcPts val="600"/>
              </a:spcBef>
              <a:spcAft>
                <a:spcPts val="0"/>
              </a:spcAft>
              <a:buClrTx/>
              <a:buSzPct val="100000"/>
              <a:buFont typeface="Wingdings" panose="05000000000000000000" pitchFamily="2" charset="2"/>
              <a:buChar char="Ø"/>
              <a:tabLst/>
              <a:defRPr/>
            </a:pPr>
            <a:r>
              <a:rPr kumimoji="0" lang="sr-Latn-RS"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Link budget lines with coresponding activity number </a:t>
            </a:r>
            <a:r>
              <a:rPr kumimoji="0" lang="sr-Latn-RS"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in DoA</a:t>
            </a:r>
          </a:p>
          <a:p>
            <a:pPr marL="400050" marR="0" lvl="0" indent="-342900" algn="l" defTabSz="914400" rtl="0" eaLnBrk="1" fontAlgn="auto" latinLnBrk="0" hangingPunct="1">
              <a:lnSpc>
                <a:spcPct val="90000"/>
              </a:lnSpc>
              <a:spcBef>
                <a:spcPts val="600"/>
              </a:spcBef>
              <a:spcAft>
                <a:spcPts val="0"/>
              </a:spcAft>
              <a:buClrTx/>
              <a:buSzPct val="100000"/>
              <a:buFont typeface="Wingdings" panose="05000000000000000000" pitchFamily="2" charset="2"/>
              <a:buChar char="Ø"/>
              <a:tabLst/>
              <a:defRPr/>
            </a:pPr>
            <a:r>
              <a:rPr kumimoji="0" lang="sr-Latn-RS"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Specific attention to be given to the</a:t>
            </a:r>
            <a:r>
              <a:rPr kumimoji="0" lang="en-GB"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GB"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budgeting of the costs for </a:t>
            </a:r>
            <a:r>
              <a:rPr kumimoji="0" lang="sr-Latn-RS"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works, supervision</a:t>
            </a:r>
            <a:r>
              <a:rPr kumimoji="0" lang="en-US"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GB"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supplies, FSTP</a:t>
            </a:r>
          </a:p>
          <a:p>
            <a:pPr marL="400050" marR="0" lvl="0" indent="-342900" algn="l" defTabSz="914400" rtl="0" eaLnBrk="1" fontAlgn="auto" latinLnBrk="0" hangingPunct="1">
              <a:lnSpc>
                <a:spcPct val="90000"/>
              </a:lnSpc>
              <a:spcBef>
                <a:spcPts val="600"/>
              </a:spcBef>
              <a:spcAft>
                <a:spcPts val="0"/>
              </a:spcAft>
              <a:buClrTx/>
              <a:buSzPct val="100000"/>
              <a:buFont typeface="Wingdings" panose="05000000000000000000" pitchFamily="2" charset="2"/>
              <a:buChar char="Ø"/>
              <a:tabLst/>
              <a:defRPr/>
            </a:pPr>
            <a:r>
              <a:rPr lang="en-GB" sz="2000" dirty="0">
                <a:solidFill>
                  <a:prstClr val="black"/>
                </a:solidFill>
                <a:latin typeface="Cambria" panose="02040503050406030204" pitchFamily="18" charset="0"/>
                <a:ea typeface="Cambria" panose="02040503050406030204" pitchFamily="18" charset="0"/>
              </a:rPr>
              <a:t>Identify which budget lines/cost will be contracted through </a:t>
            </a:r>
            <a:r>
              <a:rPr lang="en-GB" sz="2000" b="1" dirty="0">
                <a:solidFill>
                  <a:prstClr val="black"/>
                </a:solidFill>
                <a:latin typeface="Cambria" panose="02040503050406030204" pitchFamily="18" charset="0"/>
                <a:ea typeface="Cambria" panose="02040503050406030204" pitchFamily="18" charset="0"/>
              </a:rPr>
              <a:t>procurement procedure</a:t>
            </a:r>
            <a:endParaRPr kumimoji="0" lang="en-GB"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a:p>
            <a:pPr marL="400050" lvl="0" indent="-342900">
              <a:lnSpc>
                <a:spcPct val="90000"/>
              </a:lnSpc>
              <a:spcBef>
                <a:spcPts val="600"/>
              </a:spcBef>
              <a:spcAft>
                <a:spcPts val="0"/>
              </a:spcAft>
              <a:buClrTx/>
              <a:buSzPct val="100000"/>
              <a:buFont typeface="Wingdings" panose="05000000000000000000" pitchFamily="2" charset="2"/>
              <a:buChar char="Ø"/>
              <a:defRPr/>
            </a:pPr>
            <a:r>
              <a:rPr lang="sr-Latn-RS" sz="2000" dirty="0">
                <a:solidFill>
                  <a:prstClr val="black"/>
                </a:solidFill>
                <a:latin typeface="Cambria" panose="02040503050406030204" pitchFamily="18" charset="0"/>
                <a:ea typeface="Cambria" panose="02040503050406030204" pitchFamily="18" charset="0"/>
              </a:rPr>
              <a:t>Do market assessment or assessment of </a:t>
            </a:r>
            <a:r>
              <a:rPr lang="en-GB" sz="2000" dirty="0">
                <a:solidFill>
                  <a:prstClr val="black"/>
                </a:solidFill>
                <a:latin typeface="Cambria" panose="02040503050406030204" pitchFamily="18" charset="0"/>
                <a:ea typeface="Cambria" panose="02040503050406030204" pitchFamily="18" charset="0"/>
              </a:rPr>
              <a:t>inhouse previous experience</a:t>
            </a:r>
            <a:r>
              <a:rPr lang="sr-Latn-RS" sz="2000" dirty="0">
                <a:solidFill>
                  <a:prstClr val="black"/>
                </a:solidFill>
                <a:latin typeface="Cambria" panose="02040503050406030204" pitchFamily="18" charset="0"/>
                <a:ea typeface="Cambria" panose="02040503050406030204" pitchFamily="18" charset="0"/>
              </a:rPr>
              <a:t> from implementation to estimate costs (units, unit numbers and unit values) – </a:t>
            </a:r>
            <a:r>
              <a:rPr lang="sr-Latn-RS" sz="2000" b="1" dirty="0">
                <a:solidFill>
                  <a:prstClr val="black"/>
                </a:solidFill>
                <a:latin typeface="Cambria" panose="02040503050406030204" pitchFamily="18" charset="0"/>
                <a:ea typeface="Cambria" panose="02040503050406030204" pitchFamily="18" charset="0"/>
              </a:rPr>
              <a:t>realistic costs!</a:t>
            </a:r>
            <a:endParaRPr lang="en-GB" sz="2000" b="1" dirty="0">
              <a:solidFill>
                <a:prstClr val="black"/>
              </a:solidFill>
              <a:latin typeface="Cambria" panose="02040503050406030204" pitchFamily="18" charset="0"/>
              <a:ea typeface="Cambria" panose="02040503050406030204" pitchFamily="18" charset="0"/>
            </a:endParaRPr>
          </a:p>
          <a:p>
            <a:pPr marL="400050" lvl="0" indent="-342900">
              <a:lnSpc>
                <a:spcPct val="90000"/>
              </a:lnSpc>
              <a:spcBef>
                <a:spcPts val="600"/>
              </a:spcBef>
              <a:spcAft>
                <a:spcPts val="0"/>
              </a:spcAft>
              <a:buClrTx/>
              <a:buSzPct val="100000"/>
              <a:buFont typeface="Wingdings" panose="05000000000000000000" pitchFamily="2" charset="2"/>
              <a:buChar char="Ø"/>
              <a:defRPr/>
            </a:pPr>
            <a:r>
              <a:rPr kumimoji="0" lang="sr-Latn-RS"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Estimation of </a:t>
            </a:r>
            <a:r>
              <a:rPr kumimoji="0" lang="sr-Latn-RS"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time</a:t>
            </a:r>
            <a:r>
              <a:rPr kumimoji="0" lang="en-GB"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frame of activities</a:t>
            </a:r>
            <a:r>
              <a:rPr kumimoji="0" lang="sr-Latn-RS"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considering c</a:t>
            </a:r>
            <a:r>
              <a:rPr lang="sr-Latn-RS" sz="2000" dirty="0">
                <a:solidFill>
                  <a:prstClr val="black"/>
                </a:solidFill>
                <a:latin typeface="Cambria" panose="02040503050406030204" pitchFamily="18" charset="0"/>
                <a:ea typeface="Cambria" panose="02040503050406030204" pitchFamily="18" charset="0"/>
              </a:rPr>
              <a:t>ritical </a:t>
            </a:r>
            <a:r>
              <a:rPr lang="en-GB" sz="2000" dirty="0">
                <a:solidFill>
                  <a:prstClr val="black"/>
                </a:solidFill>
                <a:latin typeface="Cambria" panose="02040503050406030204" pitchFamily="18" charset="0"/>
                <a:ea typeface="Cambria" panose="02040503050406030204" pitchFamily="18" charset="0"/>
              </a:rPr>
              <a:t>points</a:t>
            </a:r>
            <a:r>
              <a:rPr kumimoji="0" lang="en-GB"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a:t>
            </a:r>
          </a:p>
          <a:p>
            <a:pPr marL="857250" lvl="1" indent="-342900">
              <a:lnSpc>
                <a:spcPct val="90000"/>
              </a:lnSpc>
              <a:spcBef>
                <a:spcPts val="600"/>
              </a:spcBef>
              <a:spcAft>
                <a:spcPts val="0"/>
              </a:spcAft>
              <a:buClrTx/>
              <a:buSzPct val="100000"/>
              <a:buFont typeface="Wingdings" panose="05000000000000000000" pitchFamily="2" charset="2"/>
              <a:buChar char="Ø"/>
              <a:defRPr/>
            </a:pPr>
            <a:r>
              <a:rPr lang="en-GB" sz="1800" dirty="0">
                <a:solidFill>
                  <a:prstClr val="black"/>
                </a:solidFill>
                <a:latin typeface="Cambria" panose="02040503050406030204" pitchFamily="18" charset="0"/>
                <a:ea typeface="Cambria" panose="02040503050406030204" pitchFamily="18" charset="0"/>
              </a:rPr>
              <a:t>Preconditions and sequencing of the activities  </a:t>
            </a:r>
            <a:endParaRPr lang="sr-Latn-RS" sz="1800" dirty="0">
              <a:solidFill>
                <a:prstClr val="black"/>
              </a:solidFill>
              <a:latin typeface="Cambria" panose="02040503050406030204" pitchFamily="18" charset="0"/>
              <a:ea typeface="Cambria" panose="02040503050406030204" pitchFamily="18" charset="0"/>
            </a:endParaRPr>
          </a:p>
          <a:p>
            <a:pPr marL="857250" lvl="1" indent="-342900">
              <a:lnSpc>
                <a:spcPct val="90000"/>
              </a:lnSpc>
              <a:spcBef>
                <a:spcPts val="600"/>
              </a:spcBef>
              <a:spcAft>
                <a:spcPts val="0"/>
              </a:spcAft>
              <a:buClrTx/>
              <a:buSzPct val="100000"/>
              <a:buFont typeface="Wingdings" panose="05000000000000000000" pitchFamily="2" charset="2"/>
              <a:buChar char="Ø"/>
              <a:defRPr/>
            </a:pPr>
            <a:r>
              <a:rPr kumimoji="0" lang="sr-Latn-R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Procurement</a:t>
            </a:r>
            <a:r>
              <a:rPr kumimoji="0" lang="en-GB"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timeline (preparation and tender implementation)</a:t>
            </a:r>
            <a:endParaRPr lang="en-GB" sz="1800" dirty="0">
              <a:solidFill>
                <a:prstClr val="black"/>
              </a:solidFill>
              <a:latin typeface="Cambria" panose="02040503050406030204" pitchFamily="18" charset="0"/>
              <a:ea typeface="Cambria" panose="02040503050406030204" pitchFamily="18" charset="0"/>
            </a:endParaRPr>
          </a:p>
          <a:p>
            <a:pPr marL="857250" lvl="1" indent="-342900">
              <a:lnSpc>
                <a:spcPct val="90000"/>
              </a:lnSpc>
              <a:spcBef>
                <a:spcPts val="600"/>
              </a:spcBef>
              <a:spcAft>
                <a:spcPts val="0"/>
              </a:spcAft>
              <a:buClrTx/>
              <a:buSzPct val="100000"/>
              <a:buFont typeface="Wingdings" panose="05000000000000000000" pitchFamily="2" charset="2"/>
              <a:buChar char="Ø"/>
              <a:defRPr/>
            </a:pP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W</a:t>
            </a:r>
            <a:r>
              <a:rPr kumimoji="0" lang="sr-Latn-R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orks</a:t>
            </a: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/supply</a:t>
            </a:r>
            <a:r>
              <a:rPr kumimoji="0" lang="en-GB"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implementation timeline and necessary timing (seasonal requirements)</a:t>
            </a:r>
          </a:p>
          <a:p>
            <a:pPr marL="400050" indent="-342900">
              <a:lnSpc>
                <a:spcPct val="90000"/>
              </a:lnSpc>
              <a:spcBef>
                <a:spcPts val="600"/>
              </a:spcBef>
              <a:spcAft>
                <a:spcPts val="0"/>
              </a:spcAft>
              <a:buClrTx/>
              <a:buSzPct val="100000"/>
              <a:buFont typeface="Wingdings" panose="05000000000000000000" pitchFamily="2" charset="2"/>
              <a:buChar char="Ø"/>
              <a:defRPr/>
            </a:pPr>
            <a:r>
              <a:rPr kumimoji="0" lang="sr-Latn-RS"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Plan the budget for works with reserve</a:t>
            </a:r>
          </a:p>
          <a:p>
            <a:pPr marL="400050" indent="-342900">
              <a:lnSpc>
                <a:spcPct val="90000"/>
              </a:lnSpc>
              <a:spcBef>
                <a:spcPts val="600"/>
              </a:spcBef>
              <a:spcAft>
                <a:spcPts val="0"/>
              </a:spcAft>
              <a:buClrTx/>
              <a:buSzPct val="100000"/>
              <a:buFont typeface="Wingdings" panose="05000000000000000000" pitchFamily="2" charset="2"/>
              <a:buChar char="Ø"/>
              <a:defRPr/>
            </a:pPr>
            <a:r>
              <a:rPr lang="sr-Latn-RS" sz="2000" dirty="0">
                <a:solidFill>
                  <a:prstClr val="black"/>
                </a:solidFill>
                <a:latin typeface="Cambria" panose="02040503050406030204" pitchFamily="18" charset="0"/>
                <a:ea typeface="Cambria" panose="02040503050406030204" pitchFamily="18" charset="0"/>
              </a:rPr>
              <a:t>Indicate technical requirements for supplies on the basis of which price was set</a:t>
            </a:r>
          </a:p>
          <a:p>
            <a:pPr marL="400050" indent="-342900">
              <a:lnSpc>
                <a:spcPct val="90000"/>
              </a:lnSpc>
              <a:spcBef>
                <a:spcPts val="600"/>
              </a:spcBef>
              <a:spcAft>
                <a:spcPts val="0"/>
              </a:spcAft>
              <a:buClrTx/>
              <a:buSzPct val="100000"/>
              <a:buFont typeface="Wingdings" panose="05000000000000000000" pitchFamily="2" charset="2"/>
              <a:buChar char="Ø"/>
              <a:defRPr/>
            </a:pPr>
            <a:r>
              <a:rPr kumimoji="0" lang="sr-Latn-RS"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Ensure compliance between worksheets </a:t>
            </a:r>
            <a:r>
              <a:rPr kumimoji="0" lang="sr-Latn-RS"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in Annex B</a:t>
            </a:r>
            <a:endParaRPr kumimoji="0" lang="en-US"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a:p>
            <a:pPr marL="285750" marR="0" indent="-285750">
              <a:lnSpc>
                <a:spcPct val="115000"/>
              </a:lnSpc>
              <a:spcBef>
                <a:spcPts val="0"/>
              </a:spcBef>
              <a:spcAft>
                <a:spcPts val="600"/>
              </a:spcAft>
              <a:buFont typeface="Wingdings" panose="05000000000000000000" pitchFamily="2" charset="2"/>
              <a:buChar char="§"/>
              <a:tabLst>
                <a:tab pos="330200" algn="l"/>
              </a:tabLst>
            </a:pPr>
            <a:endParaRPr lang="en-US" sz="2000" dirty="0">
              <a:latin typeface="EYInterstate" panose="02000503020000020004"/>
              <a:ea typeface="Times New Roman" panose="02020603050405020304" pitchFamily="18" charset="0"/>
              <a:cs typeface="Times New Roman" panose="02020603050405020304" pitchFamily="18" charset="0"/>
            </a:endParaRPr>
          </a:p>
          <a:p>
            <a:pPr marL="285750" marR="0" indent="-285750">
              <a:lnSpc>
                <a:spcPct val="115000"/>
              </a:lnSpc>
              <a:spcBef>
                <a:spcPts val="0"/>
              </a:spcBef>
              <a:spcAft>
                <a:spcPts val="600"/>
              </a:spcAft>
              <a:buFont typeface="Wingdings" panose="05000000000000000000" pitchFamily="2" charset="2"/>
              <a:buChar char="§"/>
              <a:tabLst>
                <a:tab pos="330200" algn="l"/>
              </a:tabLst>
            </a:pPr>
            <a:endParaRPr lang="en-US" sz="2400" dirty="0">
              <a:effectLst/>
              <a:latin typeface="EYInterstate" panose="02000503020000020004"/>
              <a:ea typeface="Times New Roman" panose="02020603050405020304" pitchFamily="18" charset="0"/>
              <a:cs typeface="Times New Roman" panose="02020603050405020304" pitchFamily="18" charset="0"/>
            </a:endParaRPr>
          </a:p>
          <a:p>
            <a:pPr marL="285750" marR="0" indent="-285750">
              <a:lnSpc>
                <a:spcPct val="115000"/>
              </a:lnSpc>
              <a:spcBef>
                <a:spcPts val="0"/>
              </a:spcBef>
              <a:spcAft>
                <a:spcPts val="600"/>
              </a:spcAft>
              <a:buFont typeface="Wingdings" panose="05000000000000000000" pitchFamily="2" charset="2"/>
              <a:buChar char="§"/>
              <a:tabLst>
                <a:tab pos="330200" algn="l"/>
              </a:tabLst>
            </a:pPr>
            <a:endParaRPr lang="en-US" sz="2400" dirty="0">
              <a:latin typeface="EYInterstate" panose="02000503020000020004"/>
              <a:ea typeface="Times New Roman" panose="02020603050405020304" pitchFamily="18" charset="0"/>
              <a:cs typeface="Times New Roman" panose="02020603050405020304" pitchFamily="18" charset="0"/>
            </a:endParaRPr>
          </a:p>
          <a:p>
            <a:pPr marL="285750" marR="0" indent="-285750">
              <a:lnSpc>
                <a:spcPct val="115000"/>
              </a:lnSpc>
              <a:spcBef>
                <a:spcPts val="0"/>
              </a:spcBef>
              <a:spcAft>
                <a:spcPts val="600"/>
              </a:spcAft>
              <a:buFont typeface="Wingdings" panose="05000000000000000000" pitchFamily="2" charset="2"/>
              <a:buChar char="§"/>
              <a:tabLst>
                <a:tab pos="330200" algn="l"/>
              </a:tabLst>
            </a:pPr>
            <a:endParaRPr lang="en-US" sz="2400" dirty="0">
              <a:effectLst/>
              <a:latin typeface="EYInterstate" panose="02000503020000020004"/>
              <a:ea typeface="Times New Roman" panose="02020603050405020304" pitchFamily="18" charset="0"/>
              <a:cs typeface="Times New Roman" panose="02020603050405020304" pitchFamily="18" charset="0"/>
            </a:endParaRPr>
          </a:p>
          <a:p>
            <a:pPr marL="285750" marR="0" indent="-285750">
              <a:lnSpc>
                <a:spcPct val="115000"/>
              </a:lnSpc>
              <a:spcBef>
                <a:spcPts val="0"/>
              </a:spcBef>
              <a:spcAft>
                <a:spcPts val="600"/>
              </a:spcAft>
              <a:buFont typeface="Wingdings" panose="05000000000000000000" pitchFamily="2" charset="2"/>
              <a:buChar char="§"/>
              <a:tabLst>
                <a:tab pos="330200" algn="l"/>
              </a:tabLst>
            </a:pPr>
            <a:endParaRPr lang="en-US" sz="2400" dirty="0">
              <a:latin typeface="EYInterstate" panose="02000503020000020004"/>
              <a:ea typeface="Times New Roman" panose="02020603050405020304" pitchFamily="18" charset="0"/>
              <a:cs typeface="Times New Roman" panose="02020603050405020304" pitchFamily="18" charset="0"/>
            </a:endParaRPr>
          </a:p>
          <a:p>
            <a:pPr marL="285750" marR="0" indent="-285750">
              <a:lnSpc>
                <a:spcPct val="115000"/>
              </a:lnSpc>
              <a:spcBef>
                <a:spcPts val="0"/>
              </a:spcBef>
              <a:spcAft>
                <a:spcPts val="600"/>
              </a:spcAft>
              <a:buFont typeface="Wingdings" panose="05000000000000000000" pitchFamily="2" charset="2"/>
              <a:buChar char="§"/>
              <a:tabLst>
                <a:tab pos="330200" algn="l"/>
              </a:tabLst>
            </a:pPr>
            <a:endParaRPr lang="en-US" sz="2400" dirty="0">
              <a:effectLst/>
              <a:latin typeface="EYInterstate" panose="02000503020000020004"/>
              <a:ea typeface="Times New Roman" panose="02020603050405020304" pitchFamily="18" charset="0"/>
              <a:cs typeface="Times New Roman" panose="02020603050405020304" pitchFamily="18" charset="0"/>
            </a:endParaRPr>
          </a:p>
          <a:p>
            <a:pPr marL="285750" marR="0" indent="-285750">
              <a:lnSpc>
                <a:spcPct val="115000"/>
              </a:lnSpc>
              <a:spcBef>
                <a:spcPts val="0"/>
              </a:spcBef>
              <a:spcAft>
                <a:spcPts val="600"/>
              </a:spcAft>
              <a:buFont typeface="Wingdings" panose="05000000000000000000" pitchFamily="2" charset="2"/>
              <a:buChar char="§"/>
              <a:tabLst>
                <a:tab pos="330200" algn="l"/>
              </a:tabLst>
            </a:pPr>
            <a:endParaRPr lang="en-US" sz="2400" dirty="0">
              <a:latin typeface="EYInterstate" panose="02000503020000020004"/>
              <a:ea typeface="Times New Roman" panose="02020603050405020304" pitchFamily="18" charset="0"/>
              <a:cs typeface="Times New Roman" panose="02020603050405020304" pitchFamily="18" charset="0"/>
            </a:endParaRPr>
          </a:p>
          <a:p>
            <a:pPr marL="285750" marR="0" indent="-285750">
              <a:lnSpc>
                <a:spcPct val="115000"/>
              </a:lnSpc>
              <a:spcBef>
                <a:spcPts val="0"/>
              </a:spcBef>
              <a:spcAft>
                <a:spcPts val="600"/>
              </a:spcAft>
              <a:buFont typeface="Wingdings" panose="05000000000000000000" pitchFamily="2" charset="2"/>
              <a:buChar char="§"/>
              <a:tabLst>
                <a:tab pos="330200" algn="l"/>
              </a:tabLst>
            </a:pPr>
            <a:endParaRPr lang="en-US" sz="2400" dirty="0">
              <a:effectLst/>
              <a:latin typeface="EYInterstate" panose="02000503020000020004"/>
              <a:ea typeface="Times New Roman" panose="02020603050405020304" pitchFamily="18" charset="0"/>
              <a:cs typeface="Times New Roman" panose="02020603050405020304" pitchFamily="18" charset="0"/>
            </a:endParaRPr>
          </a:p>
          <a:p>
            <a:pPr marR="0">
              <a:lnSpc>
                <a:spcPct val="115000"/>
              </a:lnSpc>
              <a:spcBef>
                <a:spcPts val="0"/>
              </a:spcBef>
              <a:spcAft>
                <a:spcPts val="600"/>
              </a:spcAft>
              <a:tabLst>
                <a:tab pos="330200" algn="l"/>
              </a:tabLst>
            </a:pPr>
            <a:endParaRPr lang="en-US" sz="2400" dirty="0">
              <a:latin typeface="EYInterstate" panose="02000503020000020004"/>
              <a:cs typeface="Times New Roman" panose="02020603050405020304" pitchFamily="18" charset="0"/>
            </a:endParaRPr>
          </a:p>
          <a:p>
            <a:pPr marL="285750" marR="0" indent="-285750">
              <a:lnSpc>
                <a:spcPct val="115000"/>
              </a:lnSpc>
              <a:spcBef>
                <a:spcPts val="0"/>
              </a:spcBef>
              <a:spcAft>
                <a:spcPts val="600"/>
              </a:spcAft>
              <a:buFont typeface="Wingdings" panose="05000000000000000000" pitchFamily="2" charset="2"/>
              <a:buChar char="§"/>
              <a:tabLst>
                <a:tab pos="330200" algn="l"/>
              </a:tabLst>
            </a:pPr>
            <a:endParaRPr lang="en-GB" sz="2400" dirty="0">
              <a:effectLst/>
              <a:latin typeface="EYInterstate" panose="02000503020000020004"/>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84921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red question mark and a ball&#10;&#10;Description automatically generated">
            <a:extLst>
              <a:ext uri="{FF2B5EF4-FFF2-40B4-BE49-F238E27FC236}">
                <a16:creationId xmlns:a16="http://schemas.microsoft.com/office/drawing/2014/main" id="{A02FB04D-813F-AC0C-E0DA-DA4A4749CB3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29000" y="2819400"/>
            <a:ext cx="1943100" cy="1752600"/>
          </a:xfrm>
          <a:prstGeom prst="rect">
            <a:avLst/>
          </a:prstGeom>
        </p:spPr>
      </p:pic>
      <p:sp>
        <p:nvSpPr>
          <p:cNvPr id="9" name="Title 1">
            <a:extLst>
              <a:ext uri="{FF2B5EF4-FFF2-40B4-BE49-F238E27FC236}">
                <a16:creationId xmlns:a16="http://schemas.microsoft.com/office/drawing/2014/main" id="{AD49E0AB-155E-1DF2-CBAF-E572C773924F}"/>
              </a:ext>
            </a:extLst>
          </p:cNvPr>
          <p:cNvSpPr txBox="1">
            <a:spLocks/>
          </p:cNvSpPr>
          <p:nvPr/>
        </p:nvSpPr>
        <p:spPr>
          <a:xfrm>
            <a:off x="2362200" y="1524000"/>
            <a:ext cx="3965591" cy="990600"/>
          </a:xfrm>
          <a:prstGeom prst="rect">
            <a:avLst/>
          </a:prstGeom>
        </p:spPr>
        <p:txBody>
          <a:bodyPr vert="horz" lIns="0" tIns="0" rIns="0" bIns="0" rtlCol="0" anchor="t" anchorCtr="0">
            <a:noAutofit/>
          </a:bodyPr>
          <a:lstStyle>
            <a:lvl1pPr algn="l" defTabSz="914400" rtl="0" eaLnBrk="1" latinLnBrk="0" hangingPunct="1">
              <a:lnSpc>
                <a:spcPct val="85000"/>
              </a:lnSpc>
              <a:spcBef>
                <a:spcPct val="0"/>
              </a:spcBef>
              <a:buNone/>
              <a:defRPr sz="2400" b="0" kern="1200">
                <a:solidFill>
                  <a:schemeClr val="bg1"/>
                </a:solidFill>
                <a:latin typeface="EYInterstate Light" panose="02000506000000020004" pitchFamily="2" charset="0"/>
                <a:ea typeface="+mj-ea"/>
                <a:cs typeface="Arial" pitchFamily="34" charset="0"/>
              </a:defRPr>
            </a:lvl1pPr>
          </a:lstStyle>
          <a:p>
            <a:pPr algn="ctr"/>
            <a:r>
              <a:rPr lang="en-US" sz="4400" b="1" dirty="0">
                <a:solidFill>
                  <a:schemeClr val="tx1"/>
                </a:solidFill>
                <a:latin typeface="Cambria" panose="02040503050406030204" pitchFamily="18" charset="0"/>
                <a:ea typeface="Cambria" panose="02040503050406030204" pitchFamily="18" charset="0"/>
                <a:cs typeface="Calibri" panose="020F0502020204030204" pitchFamily="34" charset="0"/>
              </a:rPr>
              <a:t>Q&amp;A</a:t>
            </a:r>
            <a:endParaRPr lang="sr-Latn-RS" sz="4400" b="1" dirty="0">
              <a:solidFill>
                <a:schemeClr val="tx1"/>
              </a:solidFill>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13420417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76400"/>
            <a:ext cx="8229600" cy="1447800"/>
          </a:xfrm>
        </p:spPr>
        <p:txBody>
          <a:bodyPr>
            <a:normAutofit/>
          </a:bodyPr>
          <a:lstStyle/>
          <a:p>
            <a:pPr algn="ctr"/>
            <a:r>
              <a:rPr lang="en-US" sz="2000" b="1" dirty="0">
                <a:latin typeface="Cambria" pitchFamily="18" charset="0"/>
              </a:rPr>
              <a:t>CBC Montenegro-Albania</a:t>
            </a:r>
          </a:p>
        </p:txBody>
      </p:sp>
      <p:sp>
        <p:nvSpPr>
          <p:cNvPr id="3" name="Content Placeholder 2"/>
          <p:cNvSpPr>
            <a:spLocks noGrp="1"/>
          </p:cNvSpPr>
          <p:nvPr>
            <p:ph idx="1"/>
          </p:nvPr>
        </p:nvSpPr>
        <p:spPr>
          <a:xfrm>
            <a:off x="457200" y="3124200"/>
            <a:ext cx="8229600" cy="3001963"/>
          </a:xfrm>
        </p:spPr>
        <p:txBody>
          <a:bodyPr>
            <a:normAutofit lnSpcReduction="10000"/>
          </a:bodyPr>
          <a:lstStyle/>
          <a:p>
            <a:pPr algn="ctr">
              <a:buNone/>
            </a:pPr>
            <a:endParaRPr lang="sr-Latn-ME" dirty="0">
              <a:latin typeface="Cambria" pitchFamily="18" charset="0"/>
            </a:endParaRPr>
          </a:p>
          <a:p>
            <a:pPr algn="ctr">
              <a:buNone/>
            </a:pPr>
            <a:r>
              <a:rPr lang="sr-Latn-ME" b="1" dirty="0">
                <a:latin typeface="Cambria" pitchFamily="18" charset="0"/>
              </a:rPr>
              <a:t>THANK YOU FOR YOUR ATTENTION!</a:t>
            </a:r>
            <a:endParaRPr lang="en-US" b="1" dirty="0">
              <a:latin typeface="Cambria" pitchFamily="18" charset="0"/>
            </a:endParaRPr>
          </a:p>
          <a:p>
            <a:pPr algn="ctr">
              <a:buNone/>
            </a:pPr>
            <a:endParaRPr lang="en-US" b="1" dirty="0">
              <a:latin typeface="Cambria" pitchFamily="18" charset="0"/>
            </a:endParaRPr>
          </a:p>
          <a:p>
            <a:pPr algn="ctr">
              <a:buNone/>
            </a:pPr>
            <a:r>
              <a:rPr lang="en-US" b="1" dirty="0">
                <a:latin typeface="Cambria" pitchFamily="18" charset="0"/>
              </a:rPr>
              <a:t>Good luck!</a:t>
            </a:r>
            <a:endParaRPr lang="sr-Latn-ME" b="1" dirty="0">
              <a:latin typeface="Cambria" pitchFamily="18" charset="0"/>
            </a:endParaRPr>
          </a:p>
          <a:p>
            <a:pPr algn="ctr">
              <a:buNone/>
            </a:pPr>
            <a:endParaRPr lang="sr-Latn-ME" b="1" dirty="0">
              <a:latin typeface="Cambria" pitchFamily="18" charset="0"/>
            </a:endParaRPr>
          </a:p>
          <a:p>
            <a:pPr algn="ctr">
              <a:buNone/>
            </a:pPr>
            <a:r>
              <a:rPr lang="en-US" b="1" dirty="0">
                <a:latin typeface="Cambria" pitchFamily="18" charset="0"/>
                <a:hlinkClick r:id="rId2"/>
              </a:rPr>
              <a:t>c</a:t>
            </a:r>
            <a:r>
              <a:rPr lang="sr-Latn-ME" b="1" dirty="0">
                <a:latin typeface="Cambria" pitchFamily="18" charset="0"/>
                <a:hlinkClick r:id="rId2"/>
              </a:rPr>
              <a:t>f</a:t>
            </a:r>
            <a:r>
              <a:rPr lang="en-US" b="1" dirty="0" err="1">
                <a:latin typeface="Cambria" pitchFamily="18" charset="0"/>
                <a:hlinkClick r:id="rId2"/>
              </a:rPr>
              <a:t>pmne.alb</a:t>
            </a:r>
            <a:r>
              <a:rPr lang="sr-Latn-ME" b="1" dirty="0">
                <a:latin typeface="Cambria" pitchFamily="18" charset="0"/>
                <a:hlinkClick r:id="rId2"/>
              </a:rPr>
              <a:t>@mif.gov.me</a:t>
            </a:r>
            <a:r>
              <a:rPr lang="sr-Latn-ME" b="1" dirty="0">
                <a:latin typeface="Cambria" pitchFamily="18" charset="0"/>
              </a:rPr>
              <a:t> </a:t>
            </a:r>
            <a:endParaRPr lang="en-US" b="1" dirty="0">
              <a:latin typeface="Cambria" pitchFamily="18" charset="0"/>
            </a:endParaRPr>
          </a:p>
        </p:txBody>
      </p:sp>
      <p:sp>
        <p:nvSpPr>
          <p:cNvPr id="6" name="object 10"/>
          <p:cNvSpPr/>
          <p:nvPr/>
        </p:nvSpPr>
        <p:spPr>
          <a:xfrm>
            <a:off x="1103856" y="507304"/>
            <a:ext cx="1219200" cy="762000"/>
          </a:xfrm>
          <a:prstGeom prst="rect">
            <a:avLst/>
          </a:prstGeom>
          <a:blipFill>
            <a:blip r:embed="rId3" cstate="print"/>
            <a:stretch>
              <a:fillRect/>
            </a:stretch>
          </a:blipFill>
        </p:spPr>
        <p:txBody>
          <a:bodyPr wrap="square" lIns="0" tIns="0" rIns="0" bIns="0" rtlCol="0"/>
          <a:lstStyle/>
          <a:p>
            <a:endParaRPr/>
          </a:p>
        </p:txBody>
      </p:sp>
      <p:sp>
        <p:nvSpPr>
          <p:cNvPr id="7" name="object 11"/>
          <p:cNvSpPr/>
          <p:nvPr/>
        </p:nvSpPr>
        <p:spPr>
          <a:xfrm>
            <a:off x="3810000" y="457200"/>
            <a:ext cx="1600200" cy="838200"/>
          </a:xfrm>
          <a:prstGeom prst="rect">
            <a:avLst/>
          </a:prstGeom>
          <a:blipFill>
            <a:blip r:embed="rId4" cstate="print"/>
            <a:stretch>
              <a:fillRect/>
            </a:stretch>
          </a:blipFill>
        </p:spPr>
        <p:txBody>
          <a:bodyPr wrap="square" lIns="0" tIns="0" rIns="0" bIns="0" rtlCol="0"/>
          <a:lstStyle/>
          <a:p>
            <a:endParaRPr/>
          </a:p>
        </p:txBody>
      </p:sp>
      <p:pic>
        <p:nvPicPr>
          <p:cNvPr id="5" name="Picture 4">
            <a:extLst>
              <a:ext uri="{FF2B5EF4-FFF2-40B4-BE49-F238E27FC236}">
                <a16:creationId xmlns:a16="http://schemas.microsoft.com/office/drawing/2014/main" id="{CE649135-6DFA-40EA-B8FA-11DE10D679A1}"/>
              </a:ext>
            </a:extLst>
          </p:cNvPr>
          <p:cNvPicPr>
            <a:picLocks noChangeAspect="1"/>
          </p:cNvPicPr>
          <p:nvPr/>
        </p:nvPicPr>
        <p:blipFill>
          <a:blip r:embed="rId5"/>
          <a:stretch>
            <a:fillRect/>
          </a:stretch>
        </p:blipFill>
        <p:spPr>
          <a:xfrm>
            <a:off x="6793302" y="507304"/>
            <a:ext cx="1295400" cy="79650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685799"/>
          </a:xfrm>
        </p:spPr>
        <p:txBody>
          <a:bodyPr>
            <a:normAutofit/>
          </a:bodyPr>
          <a:lstStyle/>
          <a:p>
            <a:r>
              <a:rPr lang="en-US" sz="2400" b="1" dirty="0">
                <a:latin typeface="Cambria" pitchFamily="18" charset="0"/>
              </a:rPr>
              <a:t>Budget planning rules and principles</a:t>
            </a:r>
          </a:p>
        </p:txBody>
      </p:sp>
      <p:sp>
        <p:nvSpPr>
          <p:cNvPr id="2" name="Content Placeholder 1"/>
          <p:cNvSpPr>
            <a:spLocks noGrp="1"/>
          </p:cNvSpPr>
          <p:nvPr>
            <p:ph idx="1"/>
          </p:nvPr>
        </p:nvSpPr>
        <p:spPr>
          <a:xfrm>
            <a:off x="953558" y="828675"/>
            <a:ext cx="7885642" cy="4962525"/>
          </a:xfrm>
        </p:spPr>
        <p:txBody>
          <a:bodyPr>
            <a:noAutofit/>
          </a:bodyPr>
          <a:lstStyle/>
          <a:p>
            <a:pPr algn="just">
              <a:spcBef>
                <a:spcPts val="0"/>
              </a:spcBef>
              <a:buClrTx/>
              <a:buSzTx/>
              <a:buFont typeface="Wingdings" panose="05000000000000000000" pitchFamily="2" charset="2"/>
              <a:buChar char="Ø"/>
            </a:pPr>
            <a:r>
              <a:rPr lang="en-GB" sz="2000" dirty="0">
                <a:solidFill>
                  <a:prstClr val="black"/>
                </a:solidFill>
                <a:latin typeface="Cambria" pitchFamily="18" charset="0"/>
              </a:rPr>
              <a:t>The number of units and the unit value must be specified for each item and compliant between worksheet of the Annex B</a:t>
            </a:r>
          </a:p>
          <a:p>
            <a:pPr algn="just">
              <a:spcBef>
                <a:spcPts val="0"/>
              </a:spcBef>
              <a:buClrTx/>
              <a:buSzTx/>
              <a:buFont typeface="Wingdings" panose="05000000000000000000" pitchFamily="2" charset="2"/>
              <a:buChar char="Ø"/>
            </a:pPr>
            <a:r>
              <a:rPr lang="en-GB" sz="2000" dirty="0">
                <a:solidFill>
                  <a:prstClr val="black"/>
                </a:solidFill>
                <a:latin typeface="Cambria" pitchFamily="18" charset="0"/>
              </a:rPr>
              <a:t>Double funding is not allowed</a:t>
            </a:r>
          </a:p>
          <a:p>
            <a:pPr algn="just">
              <a:spcBef>
                <a:spcPts val="0"/>
              </a:spcBef>
              <a:buClrTx/>
              <a:buSzTx/>
              <a:buFont typeface="Wingdings" panose="05000000000000000000" pitchFamily="2" charset="2"/>
              <a:buChar char="Ø"/>
            </a:pPr>
            <a:r>
              <a:rPr lang="en-GB" sz="2000" dirty="0">
                <a:solidFill>
                  <a:prstClr val="black"/>
                </a:solidFill>
                <a:latin typeface="Cambria" pitchFamily="18" charset="0"/>
              </a:rPr>
              <a:t>Costs budgeted are without VAT – </a:t>
            </a:r>
            <a:r>
              <a:rPr kumimoji="0" lang="en-GB" sz="1900" i="1" u="none" strike="noStrike" kern="1200" cap="none" spc="0" normalizeH="0" baseline="0" noProof="0" dirty="0">
                <a:ln>
                  <a:noFill/>
                </a:ln>
                <a:effectLst/>
                <a:uLnTx/>
                <a:uFillTx/>
                <a:latin typeface="Cambria" pitchFamily="18" charset="0"/>
                <a:ea typeface="+mn-ea"/>
                <a:cs typeface="+mn-cs"/>
              </a:rPr>
              <a:t>Please see  </a:t>
            </a:r>
            <a:r>
              <a:rPr kumimoji="0" lang="en-US" sz="1900" b="1" i="1" u="none" strike="noStrike" kern="1200" cap="none" spc="0" normalizeH="0" baseline="0" noProof="0" dirty="0">
                <a:ln>
                  <a:noFill/>
                </a:ln>
                <a:solidFill>
                  <a:srgbClr val="FF0000"/>
                </a:solidFill>
                <a:effectLst/>
                <a:uLnTx/>
                <a:uFillTx/>
                <a:latin typeface="Cambria" pitchFamily="18" charset="0"/>
                <a:ea typeface="+mn-ea"/>
                <a:cs typeface="+mn-cs"/>
              </a:rPr>
              <a:t>Annex J</a:t>
            </a:r>
            <a:r>
              <a:rPr kumimoji="0" lang="en-US" sz="1900" b="0" i="1" u="none" strike="noStrike" kern="1200" cap="none" spc="0" normalizeH="0" baseline="0" noProof="0" dirty="0">
                <a:ln>
                  <a:noFill/>
                </a:ln>
                <a:solidFill>
                  <a:prstClr val="black"/>
                </a:solidFill>
                <a:effectLst/>
                <a:uLnTx/>
                <a:uFillTx/>
                <a:latin typeface="Cambria" pitchFamily="18" charset="0"/>
                <a:ea typeface="+mn-ea"/>
                <a:cs typeface="+mn-cs"/>
              </a:rPr>
              <a:t> to the Guidelines for grant applicants</a:t>
            </a:r>
            <a:endParaRPr kumimoji="0" lang="en-GB" sz="1900" b="0" i="1" u="none" strike="noStrike" kern="1200" cap="none" spc="0" normalizeH="0" baseline="0" noProof="0" dirty="0">
              <a:ln>
                <a:noFill/>
              </a:ln>
              <a:solidFill>
                <a:prstClr val="black"/>
              </a:solidFill>
              <a:effectLst/>
              <a:uLnTx/>
              <a:uFillTx/>
              <a:latin typeface="Cambria" pitchFamily="18" charset="0"/>
              <a:ea typeface="+mn-ea"/>
              <a:cs typeface="+mn-cs"/>
            </a:endParaRPr>
          </a:p>
          <a:p>
            <a:pPr algn="just">
              <a:spcBef>
                <a:spcPts val="0"/>
              </a:spcBef>
              <a:buClrTx/>
              <a:buSzTx/>
              <a:buFont typeface="Wingdings" panose="05000000000000000000" pitchFamily="2" charset="2"/>
              <a:buChar char="Ø"/>
            </a:pPr>
            <a:r>
              <a:rPr lang="en-GB" sz="2000" dirty="0">
                <a:solidFill>
                  <a:prstClr val="black"/>
                </a:solidFill>
                <a:latin typeface="Cambria" pitchFamily="18" charset="0"/>
              </a:rPr>
              <a:t>No-profit rule</a:t>
            </a:r>
          </a:p>
          <a:p>
            <a:pPr algn="just">
              <a:spcBef>
                <a:spcPts val="0"/>
              </a:spcBef>
              <a:buClrTx/>
              <a:buSzTx/>
              <a:buFont typeface="Wingdings" panose="05000000000000000000" pitchFamily="2" charset="2"/>
              <a:buChar char="Ø"/>
            </a:pPr>
            <a:r>
              <a:rPr lang="en-US" sz="2000" dirty="0">
                <a:solidFill>
                  <a:prstClr val="black"/>
                </a:solidFill>
                <a:latin typeface="Cambria" pitchFamily="18" charset="0"/>
              </a:rPr>
              <a:t>Expenditure verification costs are applicable in case of grant contracts with a budget of more than EUR 100,000</a:t>
            </a:r>
          </a:p>
          <a:p>
            <a:pPr algn="just">
              <a:spcBef>
                <a:spcPts val="0"/>
              </a:spcBef>
              <a:buClrTx/>
              <a:buSzTx/>
              <a:buFont typeface="Wingdings" panose="05000000000000000000" pitchFamily="2" charset="2"/>
              <a:buChar char="Ø"/>
            </a:pPr>
            <a:r>
              <a:rPr lang="en-US" sz="2000" dirty="0">
                <a:solidFill>
                  <a:prstClr val="black"/>
                </a:solidFill>
                <a:latin typeface="Cambria" pitchFamily="18" charset="0"/>
              </a:rPr>
              <a:t>Use formatting: 1,000.00</a:t>
            </a:r>
          </a:p>
        </p:txBody>
      </p:sp>
    </p:spTree>
    <p:extLst>
      <p:ext uri="{BB962C8B-B14F-4D97-AF65-F5344CB8AC3E}">
        <p14:creationId xmlns:p14="http://schemas.microsoft.com/office/powerpoint/2010/main" val="3441693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838199"/>
          </a:xfrm>
        </p:spPr>
        <p:txBody>
          <a:bodyPr>
            <a:normAutofit/>
          </a:bodyPr>
          <a:lstStyle/>
          <a:p>
            <a:r>
              <a:rPr kumimoji="0" lang="en-US" sz="2400" b="1" i="0" u="none" strike="noStrike" kern="1200" cap="none" spc="0" normalizeH="0" baseline="0" noProof="0" dirty="0">
                <a:ln w="3175" cmpd="sng">
                  <a:noFill/>
                </a:ln>
                <a:solidFill>
                  <a:prstClr val="black"/>
                </a:solidFill>
                <a:effectLst/>
                <a:uLnTx/>
                <a:uFillTx/>
                <a:latin typeface="Cambria" pitchFamily="18" charset="0"/>
                <a:ea typeface="+mj-ea"/>
                <a:cs typeface="+mj-cs"/>
              </a:rPr>
              <a:t>Budget planning rules and principles</a:t>
            </a:r>
            <a:endParaRPr lang="en-US" sz="2400" b="1" dirty="0">
              <a:latin typeface="Cambria" pitchFamily="18" charset="0"/>
            </a:endParaRPr>
          </a:p>
        </p:txBody>
      </p:sp>
      <p:sp>
        <p:nvSpPr>
          <p:cNvPr id="2" name="Content Placeholder 1"/>
          <p:cNvSpPr>
            <a:spLocks noGrp="1"/>
          </p:cNvSpPr>
          <p:nvPr>
            <p:ph idx="1"/>
          </p:nvPr>
        </p:nvSpPr>
        <p:spPr>
          <a:xfrm>
            <a:off x="982132" y="990600"/>
            <a:ext cx="7704667" cy="5714999"/>
          </a:xfrm>
        </p:spPr>
        <p:txBody>
          <a:bodyPr>
            <a:normAutofit fontScale="70000" lnSpcReduction="20000"/>
          </a:bodyPr>
          <a:lstStyle/>
          <a:p>
            <a:pPr marL="0" indent="0" algn="just">
              <a:spcBef>
                <a:spcPts val="0"/>
              </a:spcBef>
              <a:buClrTx/>
              <a:buSzTx/>
              <a:buNone/>
            </a:pPr>
            <a:r>
              <a:rPr lang="en-US" sz="2900" b="1" dirty="0">
                <a:latin typeface="Cambria" pitchFamily="18" charset="0"/>
              </a:rPr>
              <a:t>Costs MUST be:</a:t>
            </a:r>
          </a:p>
          <a:p>
            <a:pPr marL="0" indent="0" algn="just">
              <a:spcBef>
                <a:spcPts val="0"/>
              </a:spcBef>
              <a:buClrTx/>
              <a:buSzTx/>
              <a:buNone/>
            </a:pPr>
            <a:endParaRPr lang="en-GB" sz="2900" dirty="0">
              <a:solidFill>
                <a:prstClr val="black"/>
              </a:solidFill>
              <a:latin typeface="Cambria" pitchFamily="18" charset="0"/>
            </a:endParaRPr>
          </a:p>
          <a:p>
            <a:pPr algn="just">
              <a:spcBef>
                <a:spcPts val="0"/>
              </a:spcBef>
              <a:buClrTx/>
              <a:buSzTx/>
              <a:buFont typeface="Wingdings" panose="05000000000000000000" pitchFamily="2" charset="2"/>
              <a:buChar char="Ø"/>
            </a:pPr>
            <a:r>
              <a:rPr lang="en-GB" sz="2900" b="1" dirty="0">
                <a:solidFill>
                  <a:prstClr val="black"/>
                </a:solidFill>
                <a:latin typeface="Cambria" pitchFamily="18" charset="0"/>
              </a:rPr>
              <a:t>Necessary</a:t>
            </a:r>
            <a:r>
              <a:rPr lang="en-GB" sz="2900" dirty="0">
                <a:solidFill>
                  <a:prstClr val="black"/>
                </a:solidFill>
                <a:latin typeface="Cambria" pitchFamily="18" charset="0"/>
              </a:rPr>
              <a:t> for the implementation of the project and related activities</a:t>
            </a:r>
          </a:p>
          <a:p>
            <a:pPr lvl="0" algn="just">
              <a:spcBef>
                <a:spcPts val="0"/>
              </a:spcBef>
              <a:buClrTx/>
              <a:buSzTx/>
              <a:buFont typeface="Wingdings" panose="05000000000000000000" pitchFamily="2" charset="2"/>
              <a:buChar char="Ø"/>
            </a:pPr>
            <a:r>
              <a:rPr lang="en-US" sz="2900" b="1" dirty="0">
                <a:solidFill>
                  <a:prstClr val="black"/>
                </a:solidFill>
                <a:latin typeface="Cambria" pitchFamily="18" charset="0"/>
              </a:rPr>
              <a:t>Reasonable, justified</a:t>
            </a:r>
            <a:r>
              <a:rPr lang="en-US" sz="2900" dirty="0">
                <a:solidFill>
                  <a:prstClr val="black"/>
                </a:solidFill>
                <a:latin typeface="Cambria" pitchFamily="18" charset="0"/>
              </a:rPr>
              <a:t> and comply with the requirements of  </a:t>
            </a:r>
            <a:r>
              <a:rPr lang="en-US" sz="2900" b="1" dirty="0">
                <a:solidFill>
                  <a:prstClr val="black"/>
                </a:solidFill>
                <a:latin typeface="Cambria" pitchFamily="18" charset="0"/>
              </a:rPr>
              <a:t>sound financial management</a:t>
            </a:r>
            <a:r>
              <a:rPr lang="en-US" sz="2900" dirty="0">
                <a:solidFill>
                  <a:prstClr val="black"/>
                </a:solidFill>
                <a:latin typeface="Cambria" pitchFamily="18" charset="0"/>
              </a:rPr>
              <a:t>, in particular regarding </a:t>
            </a:r>
            <a:r>
              <a:rPr lang="en-US" sz="2900" u="sng" dirty="0">
                <a:solidFill>
                  <a:prstClr val="black"/>
                </a:solidFill>
                <a:latin typeface="Cambria" pitchFamily="18" charset="0"/>
              </a:rPr>
              <a:t>economy and efficiency </a:t>
            </a:r>
          </a:p>
          <a:p>
            <a:pPr lvl="0" algn="just">
              <a:spcBef>
                <a:spcPts val="0"/>
              </a:spcBef>
              <a:buClrTx/>
              <a:buSzTx/>
              <a:buFont typeface="Wingdings" panose="05000000000000000000" pitchFamily="2" charset="2"/>
              <a:buChar char="Ø"/>
            </a:pPr>
            <a:r>
              <a:rPr lang="en-GB" sz="2900" dirty="0">
                <a:solidFill>
                  <a:prstClr val="black"/>
                </a:solidFill>
                <a:latin typeface="Cambria" pitchFamily="18" charset="0"/>
              </a:rPr>
              <a:t>Costs should be based on </a:t>
            </a:r>
            <a:r>
              <a:rPr lang="en-GB" sz="2900" b="1" dirty="0">
                <a:solidFill>
                  <a:prstClr val="black"/>
                </a:solidFill>
                <a:latin typeface="Cambria" pitchFamily="18" charset="0"/>
              </a:rPr>
              <a:t>realistic market prices</a:t>
            </a:r>
          </a:p>
          <a:p>
            <a:pPr lvl="0" algn="just">
              <a:spcBef>
                <a:spcPts val="0"/>
              </a:spcBef>
              <a:buClrTx/>
              <a:buSzTx/>
              <a:buFont typeface="Wingdings" panose="05000000000000000000" pitchFamily="2" charset="2"/>
              <a:buChar char="Ø"/>
            </a:pPr>
            <a:r>
              <a:rPr lang="en-GB" sz="2900" b="1" dirty="0">
                <a:solidFill>
                  <a:prstClr val="black"/>
                </a:solidFill>
                <a:latin typeface="Cambria" pitchFamily="18" charset="0"/>
              </a:rPr>
              <a:t>Without VAT</a:t>
            </a:r>
          </a:p>
          <a:p>
            <a:pPr marL="0" lvl="0" indent="0" algn="just">
              <a:spcBef>
                <a:spcPts val="0"/>
              </a:spcBef>
              <a:buClrTx/>
              <a:buSzTx/>
              <a:buNone/>
            </a:pPr>
            <a:endParaRPr lang="en-GB" sz="2900" dirty="0">
              <a:solidFill>
                <a:prstClr val="black"/>
              </a:solidFill>
              <a:latin typeface="Cambria" pitchFamily="18" charset="0"/>
            </a:endParaRPr>
          </a:p>
          <a:p>
            <a:pPr indent="0" algn="just">
              <a:spcBef>
                <a:spcPts val="0"/>
              </a:spcBef>
              <a:buClrTx/>
              <a:buSzTx/>
              <a:buNone/>
            </a:pPr>
            <a:r>
              <a:rPr lang="en-GB" sz="2900" b="1" i="1" dirty="0">
                <a:solidFill>
                  <a:srgbClr val="FF0000"/>
                </a:solidFill>
                <a:latin typeface="Cambria" pitchFamily="18" charset="0"/>
              </a:rPr>
              <a:t>!Please note </a:t>
            </a:r>
            <a:r>
              <a:rPr lang="en-GB" sz="2900" i="1" dirty="0">
                <a:solidFill>
                  <a:prstClr val="black"/>
                </a:solidFill>
                <a:latin typeface="Cambria" pitchFamily="18" charset="0"/>
              </a:rPr>
              <a:t>that considering the above, in the </a:t>
            </a:r>
            <a:r>
              <a:rPr lang="en-GB" sz="2900" b="1" i="1" dirty="0">
                <a:solidFill>
                  <a:prstClr val="black"/>
                </a:solidFill>
                <a:latin typeface="Cambria" pitchFamily="18" charset="0"/>
              </a:rPr>
              <a:t>budget clearing stage (before signing of the contract) </a:t>
            </a:r>
            <a:r>
              <a:rPr lang="en-GB" sz="2900" i="1" dirty="0">
                <a:solidFill>
                  <a:prstClr val="black"/>
                </a:solidFill>
                <a:latin typeface="Cambria" pitchFamily="18" charset="0"/>
              </a:rPr>
              <a:t>contracting authority checks consistency between budget items and the description of the action, to remove any obvious arithmetical errors or ineligible costs prior to signing the contract, hence may </a:t>
            </a:r>
            <a:r>
              <a:rPr lang="en-GB" sz="2900" b="1" i="1" dirty="0">
                <a:solidFill>
                  <a:prstClr val="black"/>
                </a:solidFill>
                <a:latin typeface="Cambria" pitchFamily="18" charset="0"/>
              </a:rPr>
              <a:t>reduce proposed estimated budget amount for the implementation of the Action. </a:t>
            </a:r>
          </a:p>
          <a:p>
            <a:pPr indent="0" algn="just">
              <a:spcBef>
                <a:spcPts val="0"/>
              </a:spcBef>
              <a:buClrTx/>
              <a:buSzTx/>
              <a:buNone/>
            </a:pPr>
            <a:endParaRPr lang="en-US" sz="2900" b="1" dirty="0">
              <a:solidFill>
                <a:srgbClr val="FF0000"/>
              </a:solidFill>
              <a:latin typeface="Cambria" panose="02040503050406030204" pitchFamily="18" charset="0"/>
              <a:ea typeface="Cambria" panose="02040503050406030204" pitchFamily="18" charset="0"/>
              <a:cs typeface="Times New Roman" panose="02020603050405020304" pitchFamily="18" charset="0"/>
            </a:endParaRPr>
          </a:p>
          <a:p>
            <a:pPr indent="0" algn="just">
              <a:spcBef>
                <a:spcPts val="0"/>
              </a:spcBef>
              <a:buClrTx/>
              <a:buSzTx/>
              <a:buNone/>
            </a:pPr>
            <a:r>
              <a:rPr lang="en-US" sz="2900" b="1" dirty="0">
                <a:solidFill>
                  <a:srgbClr val="FF0000"/>
                </a:solidFill>
                <a:latin typeface="Cambria" panose="02040503050406030204" pitchFamily="18" charset="0"/>
                <a:ea typeface="Cambria" panose="02040503050406030204" pitchFamily="18" charset="0"/>
                <a:cs typeface="Times New Roman" panose="02020603050405020304" pitchFamily="18" charset="0"/>
              </a:rPr>
              <a:t>PRAG E3c Annex B Budget →</a:t>
            </a:r>
            <a:r>
              <a:rPr lang="en-US" sz="2900" dirty="0">
                <a:solidFill>
                  <a:srgbClr val="FF0000"/>
                </a:solidFill>
                <a:latin typeface="Cambria" panose="02040503050406030204" pitchFamily="18" charset="0"/>
                <a:ea typeface="Cambria" panose="02040503050406030204" pitchFamily="18" charset="0"/>
                <a:cs typeface="Times New Roman" panose="02020603050405020304" pitchFamily="18" charset="0"/>
              </a:rPr>
              <a:t> </a:t>
            </a:r>
            <a:r>
              <a:rPr lang="en-US" sz="2900" u="sng" dirty="0">
                <a:latin typeface="Cambria" panose="02040503050406030204" pitchFamily="18" charset="0"/>
                <a:ea typeface="Cambria" panose="02040503050406030204" pitchFamily="18" charset="0"/>
                <a:cs typeface="Times New Roman" panose="02020603050405020304" pitchFamily="18" charset="0"/>
              </a:rPr>
              <a:t>Annex III Budget of the Grant Contract </a:t>
            </a:r>
            <a:endParaRPr lang="en-GB" sz="2900" i="1" dirty="0">
              <a:solidFill>
                <a:prstClr val="black"/>
              </a:solidFill>
              <a:latin typeface="Cambria" pitchFamily="18" charset="0"/>
            </a:endParaRPr>
          </a:p>
          <a:p>
            <a:pPr lvl="0" algn="just">
              <a:spcBef>
                <a:spcPts val="0"/>
              </a:spcBef>
              <a:buClrTx/>
              <a:buSzTx/>
              <a:buFont typeface="Wingdings" panose="05000000000000000000" pitchFamily="2" charset="2"/>
              <a:buChar char="Ø"/>
            </a:pPr>
            <a:endParaRPr lang="en-GB" sz="2000" dirty="0">
              <a:solidFill>
                <a:prstClr val="black"/>
              </a:solidFill>
              <a:latin typeface="Cambria" pitchFamily="18" charset="0"/>
            </a:endParaRPr>
          </a:p>
        </p:txBody>
      </p:sp>
      <p:pic>
        <p:nvPicPr>
          <p:cNvPr id="5" name="Picture 4">
            <a:extLst>
              <a:ext uri="{FF2B5EF4-FFF2-40B4-BE49-F238E27FC236}">
                <a16:creationId xmlns:a16="http://schemas.microsoft.com/office/drawing/2014/main" id="{4F5B00ED-87D4-B0A3-5793-358B15697418}"/>
              </a:ext>
            </a:extLst>
          </p:cNvPr>
          <p:cNvPicPr>
            <a:picLocks noChangeAspect="1"/>
          </p:cNvPicPr>
          <p:nvPr/>
        </p:nvPicPr>
        <p:blipFill>
          <a:blip r:embed="rId2"/>
          <a:stretch>
            <a:fillRect/>
          </a:stretch>
        </p:blipFill>
        <p:spPr>
          <a:xfrm>
            <a:off x="466726" y="4038600"/>
            <a:ext cx="777967" cy="609600"/>
          </a:xfrm>
          <a:prstGeom prst="rect">
            <a:avLst/>
          </a:prstGeom>
        </p:spPr>
      </p:pic>
    </p:spTree>
    <p:extLst>
      <p:ext uri="{BB962C8B-B14F-4D97-AF65-F5344CB8AC3E}">
        <p14:creationId xmlns:p14="http://schemas.microsoft.com/office/powerpoint/2010/main" val="2416809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1219200"/>
          </a:xfrm>
        </p:spPr>
        <p:txBody>
          <a:bodyPr>
            <a:normAutofit/>
          </a:bodyPr>
          <a:lstStyle/>
          <a:p>
            <a:r>
              <a:rPr lang="en-US" sz="2400" b="1" dirty="0">
                <a:latin typeface="Cambria" pitchFamily="18" charset="0"/>
              </a:rPr>
              <a:t>Cost eligibility criteria</a:t>
            </a:r>
          </a:p>
        </p:txBody>
      </p:sp>
      <p:sp>
        <p:nvSpPr>
          <p:cNvPr id="2" name="Content Placeholder 1"/>
          <p:cNvSpPr>
            <a:spLocks noGrp="1"/>
          </p:cNvSpPr>
          <p:nvPr>
            <p:ph idx="1"/>
          </p:nvPr>
        </p:nvSpPr>
        <p:spPr>
          <a:xfrm>
            <a:off x="982132" y="1104900"/>
            <a:ext cx="7704667" cy="5448300"/>
          </a:xfrm>
        </p:spPr>
        <p:txBody>
          <a:bodyPr>
            <a:normAutofit/>
          </a:bodyPr>
          <a:lstStyle/>
          <a:p>
            <a:pPr marL="0" lvl="0" indent="0" algn="just">
              <a:spcBef>
                <a:spcPts val="0"/>
              </a:spcBef>
              <a:buClrTx/>
              <a:buSzTx/>
              <a:buNone/>
            </a:pPr>
            <a:r>
              <a:rPr lang="en-GB" sz="2000" b="1" dirty="0">
                <a:solidFill>
                  <a:srgbClr val="FF0000"/>
                </a:solidFill>
                <a:latin typeface="Cambria" pitchFamily="18" charset="0"/>
              </a:rPr>
              <a:t>GC Art. 14.1 </a:t>
            </a:r>
            <a:r>
              <a:rPr lang="en-GB" sz="2000" i="1" dirty="0">
                <a:latin typeface="Cambria" pitchFamily="18" charset="0"/>
              </a:rPr>
              <a:t>(checked in the implementation stage for the actual costs)</a:t>
            </a:r>
          </a:p>
          <a:p>
            <a:pPr marL="0" lvl="0" indent="0" algn="just">
              <a:spcBef>
                <a:spcPts val="0"/>
              </a:spcBef>
              <a:buClrTx/>
              <a:buSzTx/>
              <a:buNone/>
            </a:pPr>
            <a:r>
              <a:rPr lang="en-GB" sz="2000" dirty="0">
                <a:solidFill>
                  <a:prstClr val="black"/>
                </a:solidFill>
                <a:latin typeface="Cambria" pitchFamily="18" charset="0"/>
              </a:rPr>
              <a:t>Eligible costs are actual costs incurred by the Beneficiary(</a:t>
            </a:r>
            <a:r>
              <a:rPr lang="en-GB" sz="2000" dirty="0" err="1">
                <a:solidFill>
                  <a:prstClr val="black"/>
                </a:solidFill>
                <a:latin typeface="Cambria" pitchFamily="18" charset="0"/>
              </a:rPr>
              <a:t>ies</a:t>
            </a:r>
            <a:r>
              <a:rPr lang="en-GB" sz="2000" dirty="0">
                <a:solidFill>
                  <a:prstClr val="black"/>
                </a:solidFill>
                <a:latin typeface="Cambria" pitchFamily="18" charset="0"/>
              </a:rPr>
              <a:t>) which meet all the following criteria:</a:t>
            </a:r>
          </a:p>
          <a:p>
            <a:pPr lvl="0" algn="just">
              <a:spcBef>
                <a:spcPts val="0"/>
              </a:spcBef>
              <a:buClrTx/>
              <a:buSzTx/>
              <a:buFont typeface="Wingdings" panose="05000000000000000000" pitchFamily="2" charset="2"/>
              <a:buChar char="Ø"/>
            </a:pPr>
            <a:r>
              <a:rPr lang="en-GB" sz="2000" dirty="0">
                <a:solidFill>
                  <a:prstClr val="black"/>
                </a:solidFill>
                <a:latin typeface="Cambria" pitchFamily="18" charset="0"/>
              </a:rPr>
              <a:t>they are incurred during the implementation of the Action within implementation period;</a:t>
            </a:r>
          </a:p>
          <a:p>
            <a:pPr lvl="0" algn="just">
              <a:spcBef>
                <a:spcPts val="0"/>
              </a:spcBef>
              <a:buClrTx/>
              <a:buSzTx/>
              <a:buFont typeface="Wingdings" panose="05000000000000000000" pitchFamily="2" charset="2"/>
              <a:buChar char="Ø"/>
            </a:pPr>
            <a:r>
              <a:rPr lang="en-GB" sz="2000" dirty="0">
                <a:solidFill>
                  <a:prstClr val="black"/>
                </a:solidFill>
                <a:latin typeface="Cambria" pitchFamily="18" charset="0"/>
              </a:rPr>
              <a:t>they are indicated in the estimated overall budget for the Action;</a:t>
            </a:r>
          </a:p>
          <a:p>
            <a:pPr lvl="0" algn="just">
              <a:spcBef>
                <a:spcPts val="0"/>
              </a:spcBef>
              <a:buClrTx/>
              <a:buSzTx/>
              <a:buFont typeface="Wingdings" panose="05000000000000000000" pitchFamily="2" charset="2"/>
              <a:buChar char="Ø"/>
            </a:pPr>
            <a:r>
              <a:rPr lang="en-GB" sz="2000" dirty="0">
                <a:solidFill>
                  <a:prstClr val="black"/>
                </a:solidFill>
                <a:latin typeface="Cambria" pitchFamily="18" charset="0"/>
              </a:rPr>
              <a:t>they are necessary for the implementation of the Action; (</a:t>
            </a:r>
            <a:r>
              <a:rPr lang="en-GB" sz="2000" i="1" dirty="0">
                <a:solidFill>
                  <a:srgbClr val="FF0000"/>
                </a:solidFill>
                <a:latin typeface="Cambria" pitchFamily="18" charset="0"/>
              </a:rPr>
              <a:t>checked also in the evaluation and budget clearing stage</a:t>
            </a:r>
            <a:r>
              <a:rPr lang="en-GB" sz="2000" i="1" dirty="0">
                <a:solidFill>
                  <a:prstClr val="black"/>
                </a:solidFill>
                <a:latin typeface="Cambria" pitchFamily="18" charset="0"/>
              </a:rPr>
              <a:t>)</a:t>
            </a:r>
          </a:p>
          <a:p>
            <a:pPr lvl="0" algn="just">
              <a:spcBef>
                <a:spcPts val="0"/>
              </a:spcBef>
              <a:buClrTx/>
              <a:buSzTx/>
              <a:buFont typeface="Wingdings" panose="05000000000000000000" pitchFamily="2" charset="2"/>
              <a:buChar char="Ø"/>
            </a:pPr>
            <a:r>
              <a:rPr lang="en-GB" sz="2000" dirty="0">
                <a:solidFill>
                  <a:prstClr val="black"/>
                </a:solidFill>
                <a:latin typeface="Cambria" pitchFamily="18" charset="0"/>
              </a:rPr>
              <a:t>they are identifiable and verifiable, in particular being recorded in the accounting records of the Beneficiary(</a:t>
            </a:r>
            <a:r>
              <a:rPr lang="en-GB" sz="2000" dirty="0" err="1">
                <a:solidFill>
                  <a:prstClr val="black"/>
                </a:solidFill>
                <a:latin typeface="Cambria" pitchFamily="18" charset="0"/>
              </a:rPr>
              <a:t>ies</a:t>
            </a:r>
            <a:r>
              <a:rPr lang="en-GB" sz="2000" dirty="0">
                <a:solidFill>
                  <a:prstClr val="black"/>
                </a:solidFill>
                <a:latin typeface="Cambria" pitchFamily="18" charset="0"/>
              </a:rPr>
              <a:t>)</a:t>
            </a:r>
          </a:p>
          <a:p>
            <a:pPr lvl="0" algn="just">
              <a:spcBef>
                <a:spcPts val="0"/>
              </a:spcBef>
              <a:buClrTx/>
              <a:buSzTx/>
              <a:buFont typeface="Wingdings" panose="05000000000000000000" pitchFamily="2" charset="2"/>
              <a:buChar char="Ø"/>
            </a:pPr>
            <a:r>
              <a:rPr lang="en-US" sz="2000" dirty="0">
                <a:solidFill>
                  <a:prstClr val="black"/>
                </a:solidFill>
                <a:latin typeface="Cambria" pitchFamily="18" charset="0"/>
              </a:rPr>
              <a:t>they comply with the requirements of applicable tax and social legislation</a:t>
            </a:r>
          </a:p>
          <a:p>
            <a:pPr algn="just">
              <a:spcBef>
                <a:spcPts val="0"/>
              </a:spcBef>
              <a:buClrTx/>
              <a:buSzTx/>
              <a:buFont typeface="Wingdings" panose="05000000000000000000" pitchFamily="2" charset="2"/>
              <a:buChar char="Ø"/>
            </a:pPr>
            <a:r>
              <a:rPr lang="en-US" sz="2000" dirty="0">
                <a:solidFill>
                  <a:prstClr val="black"/>
                </a:solidFill>
                <a:latin typeface="Cambria" pitchFamily="18" charset="0"/>
              </a:rPr>
              <a:t>they are reasonable, justified and comply with the requirements of sound financial management, in particular regarding economy and efficiency </a:t>
            </a:r>
            <a:r>
              <a:rPr lang="en-GB" sz="2000" i="1" dirty="0">
                <a:solidFill>
                  <a:prstClr val="black"/>
                </a:solidFill>
                <a:latin typeface="Cambria" pitchFamily="18" charset="0"/>
              </a:rPr>
              <a:t>(</a:t>
            </a:r>
            <a:r>
              <a:rPr lang="en-GB" sz="2000" i="1" dirty="0">
                <a:solidFill>
                  <a:srgbClr val="FF0000"/>
                </a:solidFill>
                <a:latin typeface="Cambria" pitchFamily="18" charset="0"/>
              </a:rPr>
              <a:t>checked also in the evaluation and budget clearing stage</a:t>
            </a:r>
            <a:r>
              <a:rPr lang="en-GB" sz="2000" i="1" dirty="0">
                <a:solidFill>
                  <a:prstClr val="black"/>
                </a:solidFill>
                <a:latin typeface="Cambria" pitchFamily="18" charset="0"/>
              </a:rPr>
              <a:t>)</a:t>
            </a:r>
          </a:p>
          <a:p>
            <a:pPr lvl="0" algn="just">
              <a:spcBef>
                <a:spcPts val="0"/>
              </a:spcBef>
              <a:buClrTx/>
              <a:buSzTx/>
              <a:buFont typeface="Wingdings" panose="05000000000000000000" pitchFamily="2" charset="2"/>
              <a:buChar char="Ø"/>
            </a:pPr>
            <a:endParaRPr lang="en-GB" sz="2000" dirty="0">
              <a:solidFill>
                <a:prstClr val="black"/>
              </a:solidFill>
              <a:latin typeface="Cambria" pitchFamily="18" charset="0"/>
            </a:endParaRPr>
          </a:p>
        </p:txBody>
      </p:sp>
    </p:spTree>
    <p:extLst>
      <p:ext uri="{BB962C8B-B14F-4D97-AF65-F5344CB8AC3E}">
        <p14:creationId xmlns:p14="http://schemas.microsoft.com/office/powerpoint/2010/main" val="15032336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761999"/>
          </a:xfrm>
        </p:spPr>
        <p:txBody>
          <a:bodyPr>
            <a:normAutofit/>
          </a:bodyPr>
          <a:lstStyle/>
          <a:p>
            <a:r>
              <a:rPr lang="en-US" sz="2400" b="1" dirty="0">
                <a:latin typeface="Cambria" pitchFamily="18" charset="0"/>
              </a:rPr>
              <a:t>Non-eligible costs</a:t>
            </a:r>
          </a:p>
        </p:txBody>
      </p:sp>
      <p:sp>
        <p:nvSpPr>
          <p:cNvPr id="2" name="Content Placeholder 1"/>
          <p:cNvSpPr>
            <a:spLocks noGrp="1"/>
          </p:cNvSpPr>
          <p:nvPr>
            <p:ph idx="1"/>
          </p:nvPr>
        </p:nvSpPr>
        <p:spPr>
          <a:xfrm>
            <a:off x="982133" y="1143000"/>
            <a:ext cx="7704666" cy="5029200"/>
          </a:xfrm>
        </p:spPr>
        <p:txBody>
          <a:bodyPr>
            <a:noAutofit/>
          </a:bodyPr>
          <a:lstStyle/>
          <a:p>
            <a:pPr marL="0" lvl="0" indent="0" algn="just">
              <a:spcBef>
                <a:spcPts val="0"/>
              </a:spcBef>
              <a:buClrTx/>
              <a:buSzTx/>
              <a:buNone/>
            </a:pPr>
            <a:r>
              <a:rPr lang="en-GB" sz="2000" b="1" dirty="0">
                <a:solidFill>
                  <a:srgbClr val="FF0000"/>
                </a:solidFill>
                <a:latin typeface="Cambria" pitchFamily="18" charset="0"/>
              </a:rPr>
              <a:t>GC Art. 14.11 </a:t>
            </a:r>
            <a:r>
              <a:rPr lang="en-GB" sz="2000" i="1" dirty="0">
                <a:latin typeface="Cambria" pitchFamily="18" charset="0"/>
              </a:rPr>
              <a:t>(please see </a:t>
            </a:r>
            <a:r>
              <a:rPr lang="en-GB" sz="2000" i="1" dirty="0" err="1">
                <a:latin typeface="Cambria" pitchFamily="18" charset="0"/>
              </a:rPr>
              <a:t>GfA</a:t>
            </a:r>
            <a:r>
              <a:rPr lang="en-GB" sz="2000" i="1" dirty="0">
                <a:latin typeface="Cambria" pitchFamily="18" charset="0"/>
              </a:rPr>
              <a:t> Section 2.1.5)</a:t>
            </a:r>
          </a:p>
          <a:p>
            <a:pPr lvl="0" algn="just">
              <a:spcBef>
                <a:spcPts val="0"/>
              </a:spcBef>
              <a:buClrTx/>
              <a:buSzTx/>
              <a:buFont typeface="Wingdings" panose="05000000000000000000" pitchFamily="2" charset="2"/>
              <a:buChar char="Ø"/>
            </a:pPr>
            <a:r>
              <a:rPr lang="en-GB" sz="2000" dirty="0">
                <a:solidFill>
                  <a:prstClr val="black"/>
                </a:solidFill>
                <a:latin typeface="Cambria" pitchFamily="18" charset="0"/>
              </a:rPr>
              <a:t>bank charges;</a:t>
            </a:r>
          </a:p>
          <a:p>
            <a:pPr lvl="0" algn="just">
              <a:spcBef>
                <a:spcPts val="0"/>
              </a:spcBef>
              <a:buClrTx/>
              <a:buSzTx/>
              <a:buFont typeface="Wingdings" panose="05000000000000000000" pitchFamily="2" charset="2"/>
              <a:buChar char="Ø"/>
            </a:pPr>
            <a:r>
              <a:rPr lang="en-GB" sz="2000" dirty="0">
                <a:solidFill>
                  <a:prstClr val="black"/>
                </a:solidFill>
                <a:latin typeface="Cambria" pitchFamily="18" charset="0"/>
              </a:rPr>
              <a:t>provisions for losses, debts or potential future liabilities;</a:t>
            </a:r>
          </a:p>
          <a:p>
            <a:pPr lvl="0" algn="just">
              <a:spcBef>
                <a:spcPts val="0"/>
              </a:spcBef>
              <a:buClrTx/>
              <a:buSzTx/>
              <a:buFont typeface="Wingdings" panose="05000000000000000000" pitchFamily="2" charset="2"/>
              <a:buChar char="Ø"/>
            </a:pPr>
            <a:r>
              <a:rPr lang="en-GB" sz="2000" dirty="0">
                <a:solidFill>
                  <a:prstClr val="black"/>
                </a:solidFill>
                <a:latin typeface="Cambria" pitchFamily="18" charset="0"/>
              </a:rPr>
              <a:t>costs declared by the Beneficiary(</a:t>
            </a:r>
            <a:r>
              <a:rPr lang="en-GB" sz="2000" dirty="0" err="1">
                <a:solidFill>
                  <a:prstClr val="black"/>
                </a:solidFill>
                <a:latin typeface="Cambria" pitchFamily="18" charset="0"/>
              </a:rPr>
              <a:t>ies</a:t>
            </a:r>
            <a:r>
              <a:rPr lang="en-GB" sz="2000" dirty="0">
                <a:solidFill>
                  <a:prstClr val="black"/>
                </a:solidFill>
                <a:latin typeface="Cambria" pitchFamily="18" charset="0"/>
              </a:rPr>
              <a:t>) and which are financed by another action or work programme receiving a European Union grant(including funding through the European Development Fund);</a:t>
            </a:r>
          </a:p>
          <a:p>
            <a:pPr lvl="0" algn="just">
              <a:spcBef>
                <a:spcPts val="0"/>
              </a:spcBef>
              <a:buClrTx/>
              <a:buSzTx/>
              <a:buFont typeface="Wingdings" panose="05000000000000000000" pitchFamily="2" charset="2"/>
              <a:buChar char="Ø"/>
            </a:pPr>
            <a:r>
              <a:rPr lang="en-GB" sz="2000" dirty="0">
                <a:solidFill>
                  <a:prstClr val="black"/>
                </a:solidFill>
                <a:latin typeface="Cambria" pitchFamily="18" charset="0"/>
              </a:rPr>
              <a:t>purchases of land or buildings, except where necessary for the direct implementation of the Action and according to the conditions specified in the Special Conditions; in all cases the ownership shall be transferred in accordance with Article 7.5, at the latest at the end of the Action</a:t>
            </a:r>
          </a:p>
          <a:p>
            <a:pPr lvl="0" algn="just">
              <a:spcBef>
                <a:spcPts val="0"/>
              </a:spcBef>
              <a:buClrTx/>
              <a:buSzTx/>
              <a:buFont typeface="Wingdings" panose="05000000000000000000" pitchFamily="2" charset="2"/>
              <a:buChar char="Ø"/>
            </a:pPr>
            <a:r>
              <a:rPr lang="en-GB" sz="2000" u="sng" dirty="0">
                <a:solidFill>
                  <a:prstClr val="black"/>
                </a:solidFill>
                <a:latin typeface="Cambria" pitchFamily="18" charset="0"/>
              </a:rPr>
              <a:t>currency exchange losses;</a:t>
            </a:r>
          </a:p>
          <a:p>
            <a:pPr lvl="0" algn="just">
              <a:spcBef>
                <a:spcPts val="0"/>
              </a:spcBef>
              <a:buClrTx/>
              <a:buSzTx/>
              <a:buFont typeface="Wingdings" panose="05000000000000000000" pitchFamily="2" charset="2"/>
              <a:buChar char="Ø"/>
            </a:pPr>
            <a:r>
              <a:rPr lang="en-GB" sz="2000" dirty="0">
                <a:solidFill>
                  <a:prstClr val="black"/>
                </a:solidFill>
                <a:latin typeface="Cambria" pitchFamily="18" charset="0"/>
              </a:rPr>
              <a:t>in kind contributions;</a:t>
            </a:r>
          </a:p>
          <a:p>
            <a:pPr lvl="0" algn="just">
              <a:spcBef>
                <a:spcPts val="0"/>
              </a:spcBef>
              <a:buClrTx/>
              <a:buSzTx/>
              <a:buFont typeface="Wingdings" panose="05000000000000000000" pitchFamily="2" charset="2"/>
              <a:buChar char="Ø"/>
            </a:pPr>
            <a:r>
              <a:rPr lang="en-GB" sz="2000" dirty="0">
                <a:solidFill>
                  <a:prstClr val="black"/>
                </a:solidFill>
                <a:latin typeface="Cambria" pitchFamily="18" charset="0"/>
              </a:rPr>
              <a:t>unacceptable costs cannot be included in the project budget.</a:t>
            </a:r>
          </a:p>
        </p:txBody>
      </p:sp>
    </p:spTree>
    <p:extLst>
      <p:ext uri="{BB962C8B-B14F-4D97-AF65-F5344CB8AC3E}">
        <p14:creationId xmlns:p14="http://schemas.microsoft.com/office/powerpoint/2010/main" val="1062358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1219200"/>
          </a:xfrm>
        </p:spPr>
        <p:txBody>
          <a:bodyPr>
            <a:normAutofit/>
          </a:bodyPr>
          <a:lstStyle/>
          <a:p>
            <a:r>
              <a:rPr lang="en-US" sz="2400" b="1" dirty="0">
                <a:latin typeface="Cambria" pitchFamily="18" charset="0"/>
              </a:rPr>
              <a:t>Annex B: Budget - structure </a:t>
            </a:r>
          </a:p>
        </p:txBody>
      </p:sp>
      <p:sp>
        <p:nvSpPr>
          <p:cNvPr id="2" name="Content Placeholder 1"/>
          <p:cNvSpPr>
            <a:spLocks noGrp="1"/>
          </p:cNvSpPr>
          <p:nvPr>
            <p:ph idx="1"/>
          </p:nvPr>
        </p:nvSpPr>
        <p:spPr>
          <a:xfrm>
            <a:off x="914400" y="1343026"/>
            <a:ext cx="7704666" cy="4343399"/>
          </a:xfrm>
        </p:spPr>
        <p:txBody>
          <a:bodyPr>
            <a:normAutofit/>
          </a:bodyPr>
          <a:lstStyle/>
          <a:p>
            <a:pPr marL="0" lvl="0" indent="0" algn="just">
              <a:spcBef>
                <a:spcPts val="0"/>
              </a:spcBef>
              <a:buClrTx/>
              <a:buSzTx/>
              <a:buNone/>
            </a:pPr>
            <a:r>
              <a:rPr lang="en-GB" sz="2000" dirty="0">
                <a:solidFill>
                  <a:prstClr val="black"/>
                </a:solidFill>
                <a:latin typeface="Cambria" pitchFamily="18" charset="0"/>
              </a:rPr>
              <a:t>Excel document with </a:t>
            </a:r>
            <a:r>
              <a:rPr lang="en-GB" sz="2000" b="1" dirty="0">
                <a:solidFill>
                  <a:prstClr val="black"/>
                </a:solidFill>
                <a:latin typeface="Cambria" pitchFamily="18" charset="0"/>
              </a:rPr>
              <a:t>3 worksheets</a:t>
            </a:r>
            <a:r>
              <a:rPr lang="en-GB" sz="2000" dirty="0">
                <a:solidFill>
                  <a:prstClr val="black"/>
                </a:solidFill>
                <a:latin typeface="Cambria" pitchFamily="18" charset="0"/>
              </a:rPr>
              <a:t>:</a:t>
            </a:r>
          </a:p>
          <a:p>
            <a:pPr lvl="0" algn="just">
              <a:spcBef>
                <a:spcPts val="0"/>
              </a:spcBef>
              <a:buClrTx/>
              <a:buSzTx/>
              <a:buFont typeface="Wingdings" panose="05000000000000000000" pitchFamily="2" charset="2"/>
              <a:buChar char="Ø"/>
            </a:pPr>
            <a:r>
              <a:rPr lang="en-GB" sz="2000" b="1" dirty="0">
                <a:solidFill>
                  <a:prstClr val="black"/>
                </a:solidFill>
                <a:latin typeface="Cambria" pitchFamily="18" charset="0"/>
              </a:rPr>
              <a:t>First worksheet of the Annex B: </a:t>
            </a:r>
            <a:r>
              <a:rPr lang="en-GB" sz="2000" dirty="0">
                <a:solidFill>
                  <a:prstClr val="black"/>
                </a:solidFill>
                <a:latin typeface="Cambria" pitchFamily="18" charset="0"/>
              </a:rPr>
              <a:t>Overall estimated budget of the action and forecast for the first year in case of the project duration of more than one year</a:t>
            </a:r>
          </a:p>
          <a:p>
            <a:pPr lvl="0" algn="just">
              <a:spcBef>
                <a:spcPts val="0"/>
              </a:spcBef>
              <a:buClrTx/>
              <a:buSzTx/>
              <a:buFont typeface="Wingdings" panose="05000000000000000000" pitchFamily="2" charset="2"/>
              <a:buChar char="Ø"/>
            </a:pPr>
            <a:r>
              <a:rPr lang="en-GB" sz="2000" b="1" dirty="0">
                <a:solidFill>
                  <a:prstClr val="black"/>
                </a:solidFill>
                <a:latin typeface="Cambria" pitchFamily="18" charset="0"/>
              </a:rPr>
              <a:t>Second worksheet of the Annex B: </a:t>
            </a:r>
            <a:r>
              <a:rPr lang="en-US" sz="2000" dirty="0">
                <a:solidFill>
                  <a:prstClr val="black"/>
                </a:solidFill>
                <a:latin typeface="Cambria" pitchFamily="18" charset="0"/>
              </a:rPr>
              <a:t>Justification of the Budget for the Action</a:t>
            </a:r>
            <a:endParaRPr lang="en-GB" sz="2000" dirty="0">
              <a:solidFill>
                <a:prstClr val="black"/>
              </a:solidFill>
              <a:latin typeface="Cambria" pitchFamily="18" charset="0"/>
            </a:endParaRPr>
          </a:p>
          <a:p>
            <a:pPr lvl="0" algn="just">
              <a:spcBef>
                <a:spcPts val="0"/>
              </a:spcBef>
              <a:buClrTx/>
              <a:buSzTx/>
              <a:buFont typeface="Wingdings" panose="05000000000000000000" pitchFamily="2" charset="2"/>
              <a:buChar char="Ø"/>
            </a:pPr>
            <a:r>
              <a:rPr lang="en-GB" sz="2000" b="1" dirty="0">
                <a:solidFill>
                  <a:prstClr val="black"/>
                </a:solidFill>
                <a:latin typeface="Cambria" pitchFamily="18" charset="0"/>
              </a:rPr>
              <a:t>Third worksheet of the Annex B: </a:t>
            </a:r>
            <a:r>
              <a:rPr lang="en-GB" sz="2000" dirty="0">
                <a:latin typeface="Cambria" pitchFamily="18" charset="0"/>
              </a:rPr>
              <a:t>Expected Sources of funding &amp; summary of estimated costs</a:t>
            </a:r>
            <a:endParaRPr lang="en-GB" sz="2000" dirty="0">
              <a:solidFill>
                <a:prstClr val="black"/>
              </a:solidFill>
              <a:latin typeface="Cambria" pitchFamily="18" charset="0"/>
            </a:endParaRPr>
          </a:p>
          <a:p>
            <a:pPr marL="0" lvl="0" indent="0" algn="just">
              <a:spcBef>
                <a:spcPts val="0"/>
              </a:spcBef>
              <a:buClrTx/>
              <a:buSzTx/>
              <a:buNone/>
            </a:pPr>
            <a:endParaRPr lang="en-GB" sz="1600" dirty="0">
              <a:solidFill>
                <a:prstClr val="black"/>
              </a:solidFill>
              <a:latin typeface="Cambria" pitchFamily="18" charset="0"/>
            </a:endParaRPr>
          </a:p>
        </p:txBody>
      </p:sp>
    </p:spTree>
    <p:extLst>
      <p:ext uri="{BB962C8B-B14F-4D97-AF65-F5344CB8AC3E}">
        <p14:creationId xmlns:p14="http://schemas.microsoft.com/office/powerpoint/2010/main" val="1629356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2133" y="152401"/>
            <a:ext cx="7704667" cy="685799"/>
          </a:xfrm>
        </p:spPr>
        <p:txBody>
          <a:bodyPr>
            <a:normAutofit/>
          </a:bodyPr>
          <a:lstStyle/>
          <a:p>
            <a:r>
              <a:rPr lang="en-US" sz="2400" b="1" dirty="0">
                <a:latin typeface="Cambria" pitchFamily="18" charset="0"/>
              </a:rPr>
              <a:t>First Worksheet of the Annex B - Budget</a:t>
            </a:r>
          </a:p>
        </p:txBody>
      </p:sp>
      <p:sp>
        <p:nvSpPr>
          <p:cNvPr id="2" name="Content Placeholder 1"/>
          <p:cNvSpPr>
            <a:spLocks noGrp="1"/>
          </p:cNvSpPr>
          <p:nvPr>
            <p:ph idx="1"/>
          </p:nvPr>
        </p:nvSpPr>
        <p:spPr>
          <a:xfrm>
            <a:off x="982133" y="835152"/>
            <a:ext cx="7704667" cy="5638800"/>
          </a:xfrm>
        </p:spPr>
        <p:txBody>
          <a:bodyPr>
            <a:normAutofit/>
          </a:bodyPr>
          <a:lstStyle/>
          <a:p>
            <a:pPr marR="0">
              <a:lnSpc>
                <a:spcPct val="115000"/>
              </a:lnSpc>
              <a:spcBef>
                <a:spcPts val="0"/>
              </a:spcBef>
              <a:spcAft>
                <a:spcPts val="600"/>
              </a:spcAft>
              <a:buClrTx/>
              <a:buSzPct val="100000"/>
              <a:buFont typeface="Wingdings" panose="05000000000000000000" pitchFamily="2" charset="2"/>
              <a:buChar char="Ø"/>
              <a:tabLst>
                <a:tab pos="330200" algn="l"/>
              </a:tabLst>
            </a:pPr>
            <a:r>
              <a:rPr lang="en-US" sz="2000" b="1" dirty="0">
                <a:effectLst/>
                <a:latin typeface="Cambria" panose="02040503050406030204" pitchFamily="18" charset="0"/>
                <a:ea typeface="Cambria" panose="02040503050406030204" pitchFamily="18" charset="0"/>
                <a:cs typeface="Times New Roman" panose="02020603050405020304" pitchFamily="18" charset="0"/>
              </a:rPr>
              <a:t>Budget Heading 1: </a:t>
            </a:r>
            <a:r>
              <a:rPr lang="en-US" sz="2000" dirty="0">
                <a:effectLst/>
                <a:latin typeface="Cambria" panose="02040503050406030204" pitchFamily="18" charset="0"/>
                <a:ea typeface="Cambria" panose="02040503050406030204" pitchFamily="18" charset="0"/>
                <a:cs typeface="Times New Roman" panose="02020603050405020304" pitchFamily="18" charset="0"/>
              </a:rPr>
              <a:t>Human resources (Salaries and per diems) </a:t>
            </a:r>
          </a:p>
          <a:p>
            <a:pPr marR="0">
              <a:lnSpc>
                <a:spcPct val="115000"/>
              </a:lnSpc>
              <a:spcBef>
                <a:spcPts val="0"/>
              </a:spcBef>
              <a:spcAft>
                <a:spcPts val="600"/>
              </a:spcAft>
              <a:buClrTx/>
              <a:buSzPct val="100000"/>
              <a:buFont typeface="Wingdings" panose="05000000000000000000" pitchFamily="2" charset="2"/>
              <a:buChar char="Ø"/>
              <a:tabLst>
                <a:tab pos="330200" algn="l"/>
              </a:tabLst>
            </a:pPr>
            <a:r>
              <a:rPr lang="en-US" sz="2000" b="1" dirty="0">
                <a:latin typeface="Cambria" panose="02040503050406030204" pitchFamily="18" charset="0"/>
                <a:ea typeface="Cambria" panose="02040503050406030204" pitchFamily="18" charset="0"/>
                <a:cs typeface="Times New Roman" panose="02020603050405020304" pitchFamily="18" charset="0"/>
              </a:rPr>
              <a:t>Budget Heading 2: </a:t>
            </a:r>
            <a:r>
              <a:rPr lang="en-US" sz="2000" dirty="0">
                <a:latin typeface="Cambria" panose="02040503050406030204" pitchFamily="18" charset="0"/>
                <a:ea typeface="Cambria" panose="02040503050406030204" pitchFamily="18" charset="0"/>
                <a:cs typeface="Times New Roman" panose="02020603050405020304" pitchFamily="18" charset="0"/>
              </a:rPr>
              <a:t>Travel</a:t>
            </a:r>
          </a:p>
          <a:p>
            <a:pPr marR="0">
              <a:lnSpc>
                <a:spcPct val="115000"/>
              </a:lnSpc>
              <a:spcBef>
                <a:spcPts val="0"/>
              </a:spcBef>
              <a:spcAft>
                <a:spcPts val="600"/>
              </a:spcAft>
              <a:buClrTx/>
              <a:buSzPct val="100000"/>
              <a:buFont typeface="Wingdings" panose="05000000000000000000" pitchFamily="2" charset="2"/>
              <a:buChar char="Ø"/>
              <a:tabLst>
                <a:tab pos="330200" algn="l"/>
              </a:tabLst>
            </a:pPr>
            <a:r>
              <a:rPr lang="en-US" sz="2000" b="1" dirty="0">
                <a:effectLst/>
                <a:latin typeface="Cambria" panose="02040503050406030204" pitchFamily="18" charset="0"/>
                <a:ea typeface="Cambria" panose="02040503050406030204" pitchFamily="18" charset="0"/>
                <a:cs typeface="Times New Roman" panose="02020603050405020304" pitchFamily="18" charset="0"/>
              </a:rPr>
              <a:t>Budget Heading 3: </a:t>
            </a:r>
            <a:r>
              <a:rPr lang="en-US" sz="2000" dirty="0">
                <a:effectLst/>
                <a:latin typeface="Cambria" panose="02040503050406030204" pitchFamily="18" charset="0"/>
                <a:ea typeface="Cambria" panose="02040503050406030204" pitchFamily="18" charset="0"/>
                <a:cs typeface="Times New Roman" panose="02020603050405020304" pitchFamily="18" charset="0"/>
              </a:rPr>
              <a:t>Equipment and supplies</a:t>
            </a:r>
          </a:p>
          <a:p>
            <a:pPr marR="0">
              <a:lnSpc>
                <a:spcPct val="115000"/>
              </a:lnSpc>
              <a:spcBef>
                <a:spcPts val="0"/>
              </a:spcBef>
              <a:spcAft>
                <a:spcPts val="600"/>
              </a:spcAft>
              <a:buClrTx/>
              <a:buSzPct val="100000"/>
              <a:buFont typeface="Wingdings" panose="05000000000000000000" pitchFamily="2" charset="2"/>
              <a:buChar char="Ø"/>
              <a:tabLst>
                <a:tab pos="330200" algn="l"/>
              </a:tabLst>
            </a:pPr>
            <a:r>
              <a:rPr lang="en-US" sz="2000" b="1" dirty="0">
                <a:latin typeface="Cambria" panose="02040503050406030204" pitchFamily="18" charset="0"/>
                <a:ea typeface="Cambria" panose="02040503050406030204" pitchFamily="18" charset="0"/>
                <a:cs typeface="Times New Roman" panose="02020603050405020304" pitchFamily="18" charset="0"/>
              </a:rPr>
              <a:t>Budget Heading 4: </a:t>
            </a:r>
            <a:r>
              <a:rPr lang="en-US" sz="2000" dirty="0">
                <a:latin typeface="Cambria" panose="02040503050406030204" pitchFamily="18" charset="0"/>
                <a:ea typeface="Cambria" panose="02040503050406030204" pitchFamily="18" charset="0"/>
                <a:cs typeface="Times New Roman" panose="02020603050405020304" pitchFamily="18" charset="0"/>
              </a:rPr>
              <a:t>Project Office</a:t>
            </a:r>
          </a:p>
          <a:p>
            <a:pPr marR="0">
              <a:lnSpc>
                <a:spcPct val="115000"/>
              </a:lnSpc>
              <a:spcBef>
                <a:spcPts val="0"/>
              </a:spcBef>
              <a:spcAft>
                <a:spcPts val="600"/>
              </a:spcAft>
              <a:buClrTx/>
              <a:buSzPct val="100000"/>
              <a:buFont typeface="Wingdings" panose="05000000000000000000" pitchFamily="2" charset="2"/>
              <a:buChar char="Ø"/>
              <a:tabLst>
                <a:tab pos="330200" algn="l"/>
              </a:tabLst>
            </a:pPr>
            <a:r>
              <a:rPr lang="en-US" sz="2000" b="1" dirty="0">
                <a:effectLst/>
                <a:latin typeface="Cambria" panose="02040503050406030204" pitchFamily="18" charset="0"/>
                <a:ea typeface="Cambria" panose="02040503050406030204" pitchFamily="18" charset="0"/>
                <a:cs typeface="Times New Roman" panose="02020603050405020304" pitchFamily="18" charset="0"/>
              </a:rPr>
              <a:t>Budget Heading 5: </a:t>
            </a:r>
            <a:r>
              <a:rPr lang="en-US" sz="2000" dirty="0">
                <a:effectLst/>
                <a:latin typeface="Cambria" panose="02040503050406030204" pitchFamily="18" charset="0"/>
                <a:ea typeface="Cambria" panose="02040503050406030204" pitchFamily="18" charset="0"/>
                <a:cs typeface="Times New Roman" panose="02020603050405020304" pitchFamily="18" charset="0"/>
              </a:rPr>
              <a:t>Services</a:t>
            </a:r>
          </a:p>
          <a:p>
            <a:pPr marR="0">
              <a:lnSpc>
                <a:spcPct val="115000"/>
              </a:lnSpc>
              <a:spcBef>
                <a:spcPts val="0"/>
              </a:spcBef>
              <a:spcAft>
                <a:spcPts val="600"/>
              </a:spcAft>
              <a:buClrTx/>
              <a:buSzPct val="100000"/>
              <a:buFont typeface="Wingdings" panose="05000000000000000000" pitchFamily="2" charset="2"/>
              <a:buChar char="Ø"/>
              <a:tabLst>
                <a:tab pos="330200" algn="l"/>
              </a:tabLst>
            </a:pPr>
            <a:r>
              <a:rPr lang="en-US" sz="2000" b="1" dirty="0">
                <a:latin typeface="Cambria" panose="02040503050406030204" pitchFamily="18" charset="0"/>
                <a:ea typeface="Cambria" panose="02040503050406030204" pitchFamily="18" charset="0"/>
                <a:cs typeface="Times New Roman" panose="02020603050405020304" pitchFamily="18" charset="0"/>
              </a:rPr>
              <a:t>Budget Heading 6: </a:t>
            </a:r>
            <a:r>
              <a:rPr lang="en-US" sz="2000" dirty="0">
                <a:latin typeface="Cambria" panose="02040503050406030204" pitchFamily="18" charset="0"/>
                <a:ea typeface="Cambria" panose="02040503050406030204" pitchFamily="18" charset="0"/>
                <a:cs typeface="Times New Roman" panose="02020603050405020304" pitchFamily="18" charset="0"/>
              </a:rPr>
              <a:t>Other</a:t>
            </a:r>
          </a:p>
          <a:p>
            <a:pPr marR="0">
              <a:lnSpc>
                <a:spcPct val="115000"/>
              </a:lnSpc>
              <a:spcBef>
                <a:spcPts val="0"/>
              </a:spcBef>
              <a:spcAft>
                <a:spcPts val="600"/>
              </a:spcAft>
              <a:buClrTx/>
              <a:buSzPct val="100000"/>
              <a:buFont typeface="Wingdings" panose="05000000000000000000" pitchFamily="2" charset="2"/>
              <a:buChar char="Ø"/>
              <a:tabLst>
                <a:tab pos="330200" algn="l"/>
              </a:tabLst>
            </a:pPr>
            <a:r>
              <a:rPr lang="en-GB" sz="2000" b="1" dirty="0">
                <a:latin typeface="Cambria" panose="02040503050406030204" pitchFamily="18" charset="0"/>
                <a:ea typeface="Cambria" panose="02040503050406030204" pitchFamily="18" charset="0"/>
                <a:cs typeface="Times New Roman" panose="02020603050405020304" pitchFamily="18" charset="0"/>
              </a:rPr>
              <a:t>Budget line 8: </a:t>
            </a:r>
            <a:r>
              <a:rPr lang="en-GB" sz="2000" dirty="0">
                <a:latin typeface="Cambria" panose="02040503050406030204" pitchFamily="18" charset="0"/>
                <a:ea typeface="Cambria" panose="02040503050406030204" pitchFamily="18" charset="0"/>
                <a:cs typeface="Times New Roman" panose="02020603050405020304" pitchFamily="18" charset="0"/>
              </a:rPr>
              <a:t>Indirect costs, maximum</a:t>
            </a:r>
            <a:r>
              <a:rPr lang="en-GB" sz="2000" b="1" dirty="0">
                <a:latin typeface="Cambria" panose="02040503050406030204" pitchFamily="18" charset="0"/>
                <a:ea typeface="Cambria" panose="02040503050406030204" pitchFamily="18" charset="0"/>
                <a:cs typeface="Times New Roman" panose="02020603050405020304" pitchFamily="18" charset="0"/>
              </a:rPr>
              <a:t> </a:t>
            </a:r>
            <a:r>
              <a:rPr lang="en-GB" sz="2000" dirty="0">
                <a:latin typeface="Cambria" panose="02040503050406030204" pitchFamily="18" charset="0"/>
                <a:ea typeface="Cambria" panose="02040503050406030204" pitchFamily="18" charset="0"/>
                <a:cs typeface="Times New Roman" panose="02020603050405020304" pitchFamily="18" charset="0"/>
              </a:rPr>
              <a:t>7% of the subtotal direct eligible costs of the Action;</a:t>
            </a:r>
          </a:p>
          <a:p>
            <a:pPr marR="0">
              <a:lnSpc>
                <a:spcPct val="115000"/>
              </a:lnSpc>
              <a:spcBef>
                <a:spcPts val="0"/>
              </a:spcBef>
              <a:spcAft>
                <a:spcPts val="600"/>
              </a:spcAft>
              <a:buClrTx/>
              <a:buSzPct val="100000"/>
              <a:buFont typeface="Wingdings" panose="05000000000000000000" pitchFamily="2" charset="2"/>
              <a:buChar char="Ø"/>
              <a:tabLst>
                <a:tab pos="330200" algn="l"/>
              </a:tabLst>
            </a:pPr>
            <a:r>
              <a:rPr lang="en-GB" sz="2000" b="1" dirty="0">
                <a:latin typeface="Cambria" panose="02040503050406030204" pitchFamily="18" charset="0"/>
                <a:ea typeface="Cambria" panose="02040503050406030204" pitchFamily="18" charset="0"/>
                <a:cs typeface="Times New Roman" panose="02020603050405020304" pitchFamily="18" charset="0"/>
              </a:rPr>
              <a:t>Budget line 10.1: </a:t>
            </a:r>
            <a:r>
              <a:rPr lang="en-GB" sz="2000" dirty="0">
                <a:latin typeface="Cambria" panose="02040503050406030204" pitchFamily="18" charset="0"/>
                <a:ea typeface="Cambria" panose="02040503050406030204" pitchFamily="18" charset="0"/>
                <a:cs typeface="Times New Roman" panose="02020603050405020304" pitchFamily="18" charset="0"/>
              </a:rPr>
              <a:t>Contingency reserve, maximum 5% of the subtotal direct eligible costs of the Action.</a:t>
            </a:r>
          </a:p>
          <a:p>
            <a:pPr marL="628650" marR="0" indent="0">
              <a:lnSpc>
                <a:spcPct val="115000"/>
              </a:lnSpc>
              <a:spcBef>
                <a:spcPts val="0"/>
              </a:spcBef>
              <a:spcAft>
                <a:spcPts val="600"/>
              </a:spcAft>
              <a:buNone/>
              <a:tabLst>
                <a:tab pos="330200" algn="l"/>
              </a:tabLst>
            </a:pPr>
            <a:r>
              <a:rPr lang="en-US" sz="3200" dirty="0">
                <a:solidFill>
                  <a:srgbClr val="FF0000"/>
                </a:solidFill>
                <a:latin typeface="Cambria" panose="02040503050406030204" pitchFamily="18" charset="0"/>
                <a:ea typeface="Cambria" panose="02040503050406030204" pitchFamily="18" charset="0"/>
                <a:cs typeface="Times New Roman" panose="02020603050405020304" pitchFamily="18" charset="0"/>
                <a:sym typeface="Wingdings 3" panose="05040102010807070707" pitchFamily="18" charset="2"/>
              </a:rPr>
              <a:t></a:t>
            </a:r>
            <a:endParaRPr lang="en-US" sz="3200" dirty="0">
              <a:solidFill>
                <a:srgbClr val="FF0000"/>
              </a:solidFill>
              <a:latin typeface="Cambria" panose="02040503050406030204" pitchFamily="18" charset="0"/>
              <a:ea typeface="Cambria" panose="02040503050406030204" pitchFamily="18" charset="0"/>
              <a:cs typeface="Times New Roman" panose="02020603050405020304" pitchFamily="18" charset="0"/>
            </a:endParaRPr>
          </a:p>
          <a:p>
            <a:pPr marL="0" marR="0" indent="0">
              <a:spcBef>
                <a:spcPts val="0"/>
              </a:spcBef>
              <a:buNone/>
              <a:tabLst>
                <a:tab pos="330200" algn="l"/>
              </a:tabLst>
            </a:pPr>
            <a:r>
              <a:rPr lang="en-US" sz="2000" b="1" dirty="0">
                <a:latin typeface="Cambria" panose="02040503050406030204" pitchFamily="18" charset="0"/>
                <a:ea typeface="Cambria" panose="02040503050406030204" pitchFamily="18" charset="0"/>
                <a:cs typeface="Times New Roman" panose="02020603050405020304" pitchFamily="18" charset="0"/>
              </a:rPr>
              <a:t>     BUDGET JUSTIFICATION (</a:t>
            </a:r>
            <a:r>
              <a:rPr lang="sr-Latn-RS" sz="2000" b="1" dirty="0">
                <a:latin typeface="Cambria" panose="02040503050406030204" pitchFamily="18" charset="0"/>
                <a:ea typeface="Cambria" panose="02040503050406030204" pitchFamily="18" charset="0"/>
                <a:cs typeface="Times New Roman" panose="02020603050405020304" pitchFamily="18" charset="0"/>
              </a:rPr>
              <a:t>!</a:t>
            </a:r>
            <a:r>
              <a:rPr lang="en-US" sz="2000" b="1" dirty="0">
                <a:latin typeface="Cambria" panose="02040503050406030204" pitchFamily="18" charset="0"/>
                <a:ea typeface="Cambria" panose="02040503050406030204" pitchFamily="18" charset="0"/>
                <a:cs typeface="Times New Roman" panose="02020603050405020304" pitchFamily="18" charset="0"/>
              </a:rPr>
              <a:t>second worksheet)</a:t>
            </a:r>
            <a:endParaRPr lang="en-US" sz="2000" dirty="0">
              <a:latin typeface="Cambria" panose="02040503050406030204" pitchFamily="18" charset="0"/>
              <a:ea typeface="Cambria" panose="02040503050406030204" pitchFamily="18" charset="0"/>
              <a:cs typeface="Times New Roman" panose="02020603050405020304" pitchFamily="18" charset="0"/>
            </a:endParaRPr>
          </a:p>
          <a:p>
            <a:pPr marL="0" lvl="0" indent="0" algn="just">
              <a:spcBef>
                <a:spcPts val="0"/>
              </a:spcBef>
              <a:buClrTx/>
              <a:buSzTx/>
              <a:buNone/>
            </a:pPr>
            <a:endParaRPr lang="en-GB" sz="1600" dirty="0">
              <a:solidFill>
                <a:prstClr val="black"/>
              </a:solidFill>
              <a:latin typeface="Cambria" pitchFamily="18" charset="0"/>
            </a:endParaRPr>
          </a:p>
        </p:txBody>
      </p:sp>
    </p:spTree>
    <p:extLst>
      <p:ext uri="{BB962C8B-B14F-4D97-AF65-F5344CB8AC3E}">
        <p14:creationId xmlns:p14="http://schemas.microsoft.com/office/powerpoint/2010/main" val="49840963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Parallax">
  <a:themeElements>
    <a:clrScheme name="Parallax">
      <a:dk1>
        <a:sysClr val="windowText" lastClr="000000"/>
      </a:dk1>
      <a:lt1>
        <a:sysClr val="window" lastClr="FFFFFF"/>
      </a:lt1>
      <a:dk2>
        <a:srgbClr val="212121"/>
      </a:dk2>
      <a:lt2>
        <a:srgbClr val="EBEBEB"/>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emplate>Facet</Template>
  <TotalTime>1232</TotalTime>
  <Words>2936</Words>
  <Application>Microsoft Office PowerPoint</Application>
  <PresentationFormat>On-screen Show (4:3)</PresentationFormat>
  <Paragraphs>213</Paragraphs>
  <Slides>33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Arial</vt:lpstr>
      <vt:lpstr>Calibri</vt:lpstr>
      <vt:lpstr>Cambria</vt:lpstr>
      <vt:lpstr>Corbel</vt:lpstr>
      <vt:lpstr>EYInterstate</vt:lpstr>
      <vt:lpstr>Times New Roman</vt:lpstr>
      <vt:lpstr>Wingdings</vt:lpstr>
      <vt:lpstr>Wingdings 3</vt:lpstr>
      <vt:lpstr>1_Parallax</vt:lpstr>
      <vt:lpstr> Cross-Border Cooperation Programme  Montenegro-Albania 2021-2027 under the Instrument of Pre-Accession Assistance (IPA III)  1st Call for Proposals  INFORMATION SESSION  </vt:lpstr>
      <vt:lpstr>CONTENT</vt:lpstr>
      <vt:lpstr>Budget planning rules and principles</vt:lpstr>
      <vt:lpstr>Budget planning rules and principles</vt:lpstr>
      <vt:lpstr>Budget planning rules and principles</vt:lpstr>
      <vt:lpstr>Cost eligibility criteria</vt:lpstr>
      <vt:lpstr>Non-eligible costs</vt:lpstr>
      <vt:lpstr>Annex B: Budget - structure </vt:lpstr>
      <vt:lpstr>First Worksheet of the Annex B - Budget</vt:lpstr>
      <vt:lpstr>First Worksheet of the Annex B - Budget</vt:lpstr>
      <vt:lpstr>First Worksheet of the Annex B - Budget</vt:lpstr>
      <vt:lpstr>First Worksheet of the Annex B - Budget</vt:lpstr>
      <vt:lpstr>Budget heading 1: Human resources - salaries</vt:lpstr>
      <vt:lpstr>Budget heading 1: Human resources - per diems</vt:lpstr>
      <vt:lpstr>Budget heading 2: Travel</vt:lpstr>
      <vt:lpstr>Budget heading 3: Equipment and supplies</vt:lpstr>
      <vt:lpstr>Budget heading 4: Local office</vt:lpstr>
      <vt:lpstr>Budget heading 5: Other costs / services</vt:lpstr>
      <vt:lpstr>Budget heading 6: Other costs </vt:lpstr>
      <vt:lpstr>Budget heading 8: Indirect costs</vt:lpstr>
      <vt:lpstr>Budget line 10.1: Provision for contingency reserve</vt:lpstr>
      <vt:lpstr>Second Worksheet of the Annex B – Justification</vt:lpstr>
      <vt:lpstr>Second Worksheet of the Annex B – Justification</vt:lpstr>
      <vt:lpstr>Second Worksheet of the Annex B – Justification</vt:lpstr>
      <vt:lpstr>Second Worksheet of the Annex B – Justification</vt:lpstr>
      <vt:lpstr>Third Worksheet of the Annex B –  Expected Sources of Funding</vt:lpstr>
      <vt:lpstr>Third Worksheet of the Annex B –  Expected Sources of Funding</vt:lpstr>
      <vt:lpstr>Common Mistakes in Annex B Budget </vt:lpstr>
      <vt:lpstr>Common Mistakes in Annex B Budget </vt:lpstr>
      <vt:lpstr>Common Mistakes in Annex B Budget </vt:lpstr>
      <vt:lpstr>RECOMMENDATIONS</vt:lpstr>
      <vt:lpstr>PowerPoint Presentation</vt:lpstr>
      <vt:lpstr>CBC Montenegro-Albania</vt:lpstr>
    </vt:vector>
  </TitlesOfParts>
  <Company>Grizli777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aleksandar.markovic</dc:creator>
  <cp:lastModifiedBy>Jelena Radunovic</cp:lastModifiedBy>
  <cp:revision>375</cp:revision>
  <cp:lastPrinted>2023-03-24T09:57:06Z</cp:lastPrinted>
  <dcterms:created xsi:type="dcterms:W3CDTF">2019-02-14T13:59:54Z</dcterms:created>
  <dcterms:modified xsi:type="dcterms:W3CDTF">2025-10-07T11:43:00Z</dcterms:modified>
</cp:coreProperties>
</file>